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handoutMasterIdLst>
    <p:handoutMasterId r:id="rId29"/>
  </p:handout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82" r:id="rId11"/>
    <p:sldId id="269" r:id="rId12"/>
    <p:sldId id="283" r:id="rId13"/>
    <p:sldId id="270" r:id="rId14"/>
    <p:sldId id="271" r:id="rId15"/>
    <p:sldId id="284" r:id="rId16"/>
    <p:sldId id="285" r:id="rId17"/>
    <p:sldId id="286" r:id="rId18"/>
    <p:sldId id="287" r:id="rId19"/>
    <p:sldId id="273" r:id="rId20"/>
    <p:sldId id="274" r:id="rId21"/>
    <p:sldId id="275" r:id="rId22"/>
    <p:sldId id="289" r:id="rId23"/>
    <p:sldId id="290" r:id="rId24"/>
    <p:sldId id="272" r:id="rId25"/>
    <p:sldId id="293" r:id="rId26"/>
    <p:sldId id="292" r:id="rId27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8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901170-7D31-4A64-A198-F60AAAE986D4}" type="datetimeFigureOut">
              <a:rPr lang="pl-PL" smtClean="0"/>
              <a:pPr/>
              <a:t>2015-04-22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DD7519-8FAD-4B82-BB41-E1737437C13F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E6973-6927-433C-A2DE-0A6EBE8FED7E}" type="datetimeFigureOut">
              <a:rPr lang="pl-PL" smtClean="0"/>
              <a:pPr/>
              <a:t>2015-04-22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50AF1-B8EF-49A3-80D2-0A9DD11C8C20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550AF1-B8EF-49A3-80D2-0A9DD11C8C20}" type="slidenum">
              <a:rPr lang="pl-PL" smtClean="0"/>
              <a:pPr/>
              <a:t>8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D097CF8-6971-40F4-A670-3D8E32EFEF94}" type="datetimeFigureOut">
              <a:rPr lang="pl-PL" smtClean="0"/>
              <a:pPr/>
              <a:t>2015-04-22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2F48DD-D24F-48DC-9FF5-43528093186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097CF8-6971-40F4-A670-3D8E32EFEF94}" type="datetimeFigureOut">
              <a:rPr lang="pl-PL" smtClean="0"/>
              <a:pPr/>
              <a:t>2015-04-22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2F48DD-D24F-48DC-9FF5-43528093186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097CF8-6971-40F4-A670-3D8E32EFEF94}" type="datetimeFigureOut">
              <a:rPr lang="pl-PL" smtClean="0"/>
              <a:pPr/>
              <a:t>2015-04-22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2F48DD-D24F-48DC-9FF5-43528093186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097CF8-6971-40F4-A670-3D8E32EFEF94}" type="datetimeFigureOut">
              <a:rPr lang="pl-PL" smtClean="0"/>
              <a:pPr/>
              <a:t>2015-04-22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2F48DD-D24F-48DC-9FF5-43528093186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097CF8-6971-40F4-A670-3D8E32EFEF94}" type="datetimeFigureOut">
              <a:rPr lang="pl-PL" smtClean="0"/>
              <a:pPr/>
              <a:t>2015-04-22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2F48DD-D24F-48DC-9FF5-43528093186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097CF8-6971-40F4-A670-3D8E32EFEF94}" type="datetimeFigureOut">
              <a:rPr lang="pl-PL" smtClean="0"/>
              <a:pPr/>
              <a:t>2015-04-22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2F48DD-D24F-48DC-9FF5-43528093186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097CF8-6971-40F4-A670-3D8E32EFEF94}" type="datetimeFigureOut">
              <a:rPr lang="pl-PL" smtClean="0"/>
              <a:pPr/>
              <a:t>2015-04-22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2F48DD-D24F-48DC-9FF5-43528093186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097CF8-6971-40F4-A670-3D8E32EFEF94}" type="datetimeFigureOut">
              <a:rPr lang="pl-PL" smtClean="0"/>
              <a:pPr/>
              <a:t>2015-04-22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2F48DD-D24F-48DC-9FF5-43528093186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097CF8-6971-40F4-A670-3D8E32EFEF94}" type="datetimeFigureOut">
              <a:rPr lang="pl-PL" smtClean="0"/>
              <a:pPr/>
              <a:t>2015-04-22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2F48DD-D24F-48DC-9FF5-43528093186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D097CF8-6971-40F4-A670-3D8E32EFEF94}" type="datetimeFigureOut">
              <a:rPr lang="pl-PL" smtClean="0"/>
              <a:pPr/>
              <a:t>2015-04-22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2F48DD-D24F-48DC-9FF5-43528093186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D097CF8-6971-40F4-A670-3D8E32EFEF94}" type="datetimeFigureOut">
              <a:rPr lang="pl-PL" smtClean="0"/>
              <a:pPr/>
              <a:t>2015-04-22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2F48DD-D24F-48DC-9FF5-43528093186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D097CF8-6971-40F4-A670-3D8E32EFEF94}" type="datetimeFigureOut">
              <a:rPr lang="pl-PL" smtClean="0"/>
              <a:pPr/>
              <a:t>2015-04-22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B2F48DD-D24F-48DC-9FF5-435280931862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827584" y="692696"/>
            <a:ext cx="784887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400" b="1" dirty="0" smtClean="0">
                <a:latin typeface="Arial" pitchFamily="34" charset="0"/>
                <a:cs typeface="Arial" pitchFamily="34" charset="0"/>
              </a:rPr>
              <a:t>Wybory  </a:t>
            </a:r>
          </a:p>
          <a:p>
            <a:pPr algn="ctr"/>
            <a:r>
              <a:rPr lang="pl-PL" sz="4400" b="1" dirty="0" smtClean="0">
                <a:latin typeface="Arial" pitchFamily="34" charset="0"/>
                <a:cs typeface="Arial" pitchFamily="34" charset="0"/>
              </a:rPr>
              <a:t>Prezydenta Rzeczypospolitej Polskiej</a:t>
            </a:r>
          </a:p>
          <a:p>
            <a:pPr algn="ctr"/>
            <a:endParaRPr lang="pl-PL" sz="4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l-PL" sz="4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10 maja 2015 r.</a:t>
            </a:r>
          </a:p>
          <a:p>
            <a:pPr algn="ctr"/>
            <a:endParaRPr lang="pl-PL" sz="44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l-PL" sz="1600" dirty="0" smtClean="0">
                <a:latin typeface="Arial" pitchFamily="34" charset="0"/>
                <a:cs typeface="Arial" pitchFamily="34" charset="0"/>
              </a:rPr>
              <a:t>Szkolenie OKW 22 – 29 kwiecień 2015 r.</a:t>
            </a:r>
            <a:endParaRPr lang="pl-PL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95536" y="188640"/>
            <a:ext cx="8496944" cy="3839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GŁOSY NIEWAŻNE Z KART WAŻNYCH</a:t>
            </a:r>
          </a:p>
          <a:p>
            <a:pPr algn="ctr"/>
            <a:endParaRPr lang="pl-PL" sz="700" b="1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Za nieważny uznaje się głos, gdy wyborca w kratce na karcie głosowania:</a:t>
            </a:r>
          </a:p>
          <a:p>
            <a:pPr lvl="1" algn="just">
              <a:buFont typeface="Wingdings" pitchFamily="2" charset="2"/>
              <a:buChar char="ü"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 postawił znak „X” przy nazwisku więcej niż jednego kandydata,</a:t>
            </a:r>
          </a:p>
          <a:p>
            <a:pPr lvl="1" algn="just">
              <a:buFont typeface="Wingdings" pitchFamily="2" charset="2"/>
              <a:buChar char="ü"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 nie postawił znaku „X”  przy nazwisku żadnego kandydata.</a:t>
            </a:r>
          </a:p>
          <a:p>
            <a:pPr lvl="1" algn="just"/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 Wszystkie znaki graficzne naniesione w obrębie kratki, w szczególności</a:t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>
                <a:latin typeface="Arial" pitchFamily="34" charset="0"/>
                <a:cs typeface="Arial" pitchFamily="34" charset="0"/>
              </a:rPr>
              <a:t>    zamazanie kratki, przekreślenie znaku w kratce itp. powodują nieważność</a:t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>
                <a:latin typeface="Arial" pitchFamily="34" charset="0"/>
                <a:cs typeface="Arial" pitchFamily="34" charset="0"/>
              </a:rPr>
              <a:t>    głosu.</a:t>
            </a:r>
          </a:p>
          <a:p>
            <a:pPr algn="just"/>
            <a:endParaRPr lang="pl-PL" sz="1050" dirty="0" smtClean="0">
              <a:latin typeface="Arial" pitchFamily="34" charset="0"/>
              <a:cs typeface="Arial" pitchFamily="34" charset="0"/>
            </a:endParaRPr>
          </a:p>
          <a:p>
            <a:endParaRPr lang="pl-PL" sz="200" dirty="0" smtClean="0">
              <a:latin typeface="Arial" pitchFamily="34" charset="0"/>
              <a:cs typeface="Arial" pitchFamily="34" charset="0"/>
            </a:endParaRPr>
          </a:p>
          <a:p>
            <a:endParaRPr lang="pl-PL" sz="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l-PL" dirty="0" smtClean="0">
                <a:latin typeface="Arial" pitchFamily="34" charset="0"/>
                <a:cs typeface="Arial" pitchFamily="34" charset="0"/>
              </a:rPr>
              <a:t>W przypadkach wątpliwych, należy przyjmować, że znakiem „X”  postawionym </a:t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>
                <a:latin typeface="Arial" pitchFamily="34" charset="0"/>
                <a:cs typeface="Arial" pitchFamily="34" charset="0"/>
              </a:rPr>
              <a:t>w kratce  są </a:t>
            </a:r>
            <a:r>
              <a:rPr lang="pl-PL" b="1" dirty="0" smtClean="0">
                <a:latin typeface="Arial" pitchFamily="34" charset="0"/>
                <a:cs typeface="Arial" pitchFamily="34" charset="0"/>
              </a:rPr>
              <a:t>dwie przecinające się linie, których punkt przecięcia znajduje się w obrębie kratki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. Ustalenie , czy znak „X” postawiony jest w kratce, czy poza nią, należy do komisji. </a:t>
            </a:r>
            <a:endParaRPr lang="pl-PL" sz="20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179512" y="4653136"/>
          <a:ext cx="8640960" cy="1368152"/>
        </p:xfrm>
        <a:graphic>
          <a:graphicData uri="http://schemas.openxmlformats.org/drawingml/2006/table">
            <a:tbl>
              <a:tblPr/>
              <a:tblGrid>
                <a:gridCol w="511461"/>
                <a:gridCol w="5125119"/>
                <a:gridCol w="600876"/>
                <a:gridCol w="600876"/>
                <a:gridCol w="600876"/>
                <a:gridCol w="600876"/>
                <a:gridCol w="600876"/>
              </a:tblGrid>
              <a:tr h="70493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latin typeface="Arial"/>
                          <a:ea typeface="Calibri"/>
                          <a:cs typeface="Times New Roman"/>
                        </a:rPr>
                        <a:t>12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08" marR="45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Arial"/>
                          <a:ea typeface="Calibri"/>
                          <a:cs typeface="Times New Roman"/>
                        </a:rPr>
                        <a:t>Liczba </a:t>
                      </a:r>
                      <a:r>
                        <a:rPr lang="pl-PL" sz="1600" baseline="0" dirty="0" smtClean="0">
                          <a:latin typeface="Arial"/>
                          <a:ea typeface="Calibri"/>
                          <a:cs typeface="Times New Roman"/>
                        </a:rPr>
                        <a:t> głosów nieważnych  (z kart ważnych)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08" marR="45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21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</a:t>
                      </a:r>
                      <a:endParaRPr lang="pl-PL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908" marR="45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Liczba  głosów</a:t>
                      </a:r>
                      <a:r>
                        <a:rPr lang="pl-PL" sz="16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ważnych  oddanych łącznie na wszystkich kandydatów (z kart ważnych)</a:t>
                      </a:r>
                      <a:endParaRPr lang="pl-PL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908" marR="45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Prostokąt 1"/>
          <p:cNvSpPr>
            <a:spLocks noChangeArrowheads="1"/>
          </p:cNvSpPr>
          <p:nvPr/>
        </p:nvSpPr>
        <p:spPr bwMode="auto">
          <a:xfrm>
            <a:off x="323528" y="548680"/>
            <a:ext cx="8351838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altLang="pl-PL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POSTĘPOWANIE W PRZYPADKU SKREŚLENIA KANDYDATA Z LISTY</a:t>
            </a:r>
          </a:p>
          <a:p>
            <a:endParaRPr lang="pl-PL" altLang="pl-PL" sz="16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l-PL" altLang="pl-PL" dirty="0">
                <a:latin typeface="Arial" pitchFamily="34" charset="0"/>
                <a:cs typeface="Arial" pitchFamily="34" charset="0"/>
              </a:rPr>
              <a:t>Jeżeli w okresie po wydrukowaniu kart do głosowania, a przed dniem wyborów, Państwowa Komisja Wyborcza skreśli z listy kandydatów nazwisko kandydata na Prezydenta Rzeczypospolitej </a:t>
            </a:r>
            <a:r>
              <a:rPr lang="pl-PL" altLang="pl-PL" dirty="0" smtClean="0">
                <a:latin typeface="Arial" pitchFamily="34" charset="0"/>
                <a:cs typeface="Arial" pitchFamily="34" charset="0"/>
              </a:rPr>
              <a:t>Polskiej:</a:t>
            </a:r>
          </a:p>
          <a:p>
            <a:pPr algn="just"/>
            <a:endParaRPr lang="pl-PL" altLang="pl-PL" sz="12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l-PL" altLang="pl-PL" dirty="0" smtClean="0">
                <a:latin typeface="Arial" pitchFamily="34" charset="0"/>
                <a:cs typeface="Arial" pitchFamily="34" charset="0"/>
              </a:rPr>
              <a:t> nazwisko </a:t>
            </a:r>
            <a:r>
              <a:rPr lang="pl-PL" altLang="pl-PL" dirty="0">
                <a:latin typeface="Arial" pitchFamily="34" charset="0"/>
                <a:cs typeface="Arial" pitchFamily="34" charset="0"/>
              </a:rPr>
              <a:t>tego kandydata pozostawia się na wydrukowanych kartach </a:t>
            </a:r>
            <a:r>
              <a:rPr lang="pl-PL" altLang="pl-PL" dirty="0" smtClean="0">
                <a:latin typeface="Arial" pitchFamily="34" charset="0"/>
                <a:cs typeface="Arial" pitchFamily="34" charset="0"/>
              </a:rPr>
              <a:t>do</a:t>
            </a:r>
            <a:br>
              <a:rPr lang="pl-PL" altLang="pl-PL" dirty="0" smtClean="0">
                <a:latin typeface="Arial" pitchFamily="34" charset="0"/>
                <a:cs typeface="Arial" pitchFamily="34" charset="0"/>
              </a:rPr>
            </a:br>
            <a:r>
              <a:rPr lang="pl-PL" altLang="pl-PL" dirty="0" smtClean="0">
                <a:latin typeface="Arial" pitchFamily="34" charset="0"/>
                <a:cs typeface="Arial" pitchFamily="34" charset="0"/>
              </a:rPr>
              <a:t>    głosowania,</a:t>
            </a:r>
          </a:p>
          <a:p>
            <a:pPr algn="just">
              <a:buFont typeface="Wingdings" pitchFamily="2" charset="2"/>
              <a:buChar char="ü"/>
            </a:pPr>
            <a:endParaRPr lang="pl-PL" altLang="pl-PL" sz="12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l-PL" altLang="pl-PL" dirty="0" smtClean="0">
                <a:latin typeface="Arial" pitchFamily="34" charset="0"/>
                <a:cs typeface="Arial" pitchFamily="34" charset="0"/>
              </a:rPr>
              <a:t> informację </a:t>
            </a:r>
            <a:r>
              <a:rPr lang="pl-PL" altLang="pl-PL" dirty="0">
                <a:latin typeface="Arial" pitchFamily="34" charset="0"/>
                <a:cs typeface="Arial" pitchFamily="34" charset="0"/>
              </a:rPr>
              <a:t>o skreśleniu kandydata i nowym brzmieniu karty </a:t>
            </a:r>
            <a:r>
              <a:rPr lang="pl-PL" altLang="pl-PL" dirty="0" smtClean="0">
                <a:latin typeface="Arial" pitchFamily="34" charset="0"/>
                <a:cs typeface="Arial" pitchFamily="34" charset="0"/>
              </a:rPr>
              <a:t>do</a:t>
            </a:r>
            <a:br>
              <a:rPr lang="pl-PL" altLang="pl-PL" dirty="0" smtClean="0">
                <a:latin typeface="Arial" pitchFamily="34" charset="0"/>
                <a:cs typeface="Arial" pitchFamily="34" charset="0"/>
              </a:rPr>
            </a:br>
            <a:r>
              <a:rPr lang="pl-PL" altLang="pl-PL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pl-PL" altLang="pl-PL" dirty="0">
                <a:latin typeface="Arial" pitchFamily="34" charset="0"/>
                <a:cs typeface="Arial" pitchFamily="34" charset="0"/>
              </a:rPr>
              <a:t>głosowania oraz o warunkach ważności głosu oddanego na takiej </a:t>
            </a:r>
            <a:r>
              <a:rPr lang="pl-PL" altLang="pl-PL" dirty="0" smtClean="0">
                <a:latin typeface="Arial" pitchFamily="34" charset="0"/>
                <a:cs typeface="Arial" pitchFamily="34" charset="0"/>
              </a:rPr>
              <a:t>karcie</a:t>
            </a:r>
            <a:br>
              <a:rPr lang="pl-PL" altLang="pl-PL" dirty="0" smtClean="0">
                <a:latin typeface="Arial" pitchFamily="34" charset="0"/>
                <a:cs typeface="Arial" pitchFamily="34" charset="0"/>
              </a:rPr>
            </a:br>
            <a:r>
              <a:rPr lang="pl-PL" altLang="pl-PL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pl-PL" altLang="pl-PL" dirty="0">
                <a:latin typeface="Arial" pitchFamily="34" charset="0"/>
                <a:cs typeface="Arial" pitchFamily="34" charset="0"/>
              </a:rPr>
              <a:t>podaje się do publicznej wiadomości w formie obwieszczenia </a:t>
            </a:r>
            <a:r>
              <a:rPr lang="pl-PL" altLang="pl-PL" dirty="0" smtClean="0">
                <a:latin typeface="Arial" pitchFamily="34" charset="0"/>
                <a:cs typeface="Arial" pitchFamily="34" charset="0"/>
              </a:rPr>
              <a:t>Państwowej</a:t>
            </a:r>
            <a:br>
              <a:rPr lang="pl-PL" altLang="pl-PL" dirty="0" smtClean="0">
                <a:latin typeface="Arial" pitchFamily="34" charset="0"/>
                <a:cs typeface="Arial" pitchFamily="34" charset="0"/>
              </a:rPr>
            </a:br>
            <a:r>
              <a:rPr lang="pl-PL" altLang="pl-PL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pl-PL" altLang="pl-PL" dirty="0">
                <a:latin typeface="Arial" pitchFamily="34" charset="0"/>
                <a:cs typeface="Arial" pitchFamily="34" charset="0"/>
              </a:rPr>
              <a:t>Komisji </a:t>
            </a:r>
            <a:r>
              <a:rPr lang="pl-PL" altLang="pl-PL" dirty="0" smtClean="0">
                <a:latin typeface="Arial" pitchFamily="34" charset="0"/>
                <a:cs typeface="Arial" pitchFamily="34" charset="0"/>
              </a:rPr>
              <a:t>Wyborczej,</a:t>
            </a:r>
          </a:p>
          <a:p>
            <a:pPr algn="just">
              <a:buFont typeface="Wingdings" pitchFamily="2" charset="2"/>
              <a:buChar char="ü"/>
            </a:pPr>
            <a:endParaRPr lang="pl-PL" altLang="pl-PL" sz="12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l-PL" altLang="pl-PL" dirty="0" smtClean="0">
                <a:latin typeface="Arial" pitchFamily="34" charset="0"/>
                <a:cs typeface="Arial" pitchFamily="34" charset="0"/>
              </a:rPr>
              <a:t> komisja </a:t>
            </a:r>
            <a:r>
              <a:rPr lang="pl-PL" altLang="pl-PL" dirty="0">
                <a:latin typeface="Arial" pitchFamily="34" charset="0"/>
                <a:cs typeface="Arial" pitchFamily="34" charset="0"/>
              </a:rPr>
              <a:t>obwodowa wywiesza </a:t>
            </a:r>
            <a:r>
              <a:rPr lang="pl-PL" altLang="pl-PL" dirty="0" smtClean="0">
                <a:latin typeface="Arial" pitchFamily="34" charset="0"/>
                <a:cs typeface="Arial" pitchFamily="34" charset="0"/>
              </a:rPr>
              <a:t>obwieszczenie w</a:t>
            </a:r>
            <a:r>
              <a:rPr lang="pl-PL" altLang="pl-PL" dirty="0">
                <a:latin typeface="Arial" pitchFamily="34" charset="0"/>
                <a:cs typeface="Arial" pitchFamily="34" charset="0"/>
              </a:rPr>
              <a:t> lokalu wyborczym </a:t>
            </a:r>
            <a:r>
              <a:rPr lang="pl-PL" altLang="pl-PL" dirty="0" smtClean="0">
                <a:latin typeface="Arial" pitchFamily="34" charset="0"/>
                <a:cs typeface="Arial" pitchFamily="34" charset="0"/>
              </a:rPr>
              <a:t>oraz</a:t>
            </a:r>
            <a:br>
              <a:rPr lang="pl-PL" altLang="pl-PL" dirty="0" smtClean="0">
                <a:latin typeface="Arial" pitchFamily="34" charset="0"/>
                <a:cs typeface="Arial" pitchFamily="34" charset="0"/>
              </a:rPr>
            </a:br>
            <a:r>
              <a:rPr lang="pl-PL" altLang="pl-PL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pl-PL" altLang="pl-PL" dirty="0">
                <a:latin typeface="Arial" pitchFamily="34" charset="0"/>
                <a:cs typeface="Arial" pitchFamily="34" charset="0"/>
              </a:rPr>
              <a:t>informuje ustnie o tym </a:t>
            </a:r>
            <a:r>
              <a:rPr lang="pl-PL" altLang="pl-PL" dirty="0" smtClean="0">
                <a:latin typeface="Arial" pitchFamily="34" charset="0"/>
                <a:cs typeface="Arial" pitchFamily="34" charset="0"/>
              </a:rPr>
              <a:t>wyborców.</a:t>
            </a:r>
          </a:p>
          <a:p>
            <a:pPr algn="just"/>
            <a:endParaRPr lang="pl-PL" altLang="pl-PL" dirty="0">
              <a:latin typeface="Arial" pitchFamily="34" charset="0"/>
              <a:cs typeface="Arial" pitchFamily="34" charset="0"/>
            </a:endParaRPr>
          </a:p>
          <a:p>
            <a:endParaRPr lang="pl-PL" altLang="pl-PL" sz="16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pl-PL" altLang="pl-PL" sz="1600" b="1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l-PL" altLang="pl-PL" sz="1600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95536" y="612845"/>
            <a:ext cx="849694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altLang="pl-PL" dirty="0" smtClean="0">
                <a:latin typeface="Arial" pitchFamily="34" charset="0"/>
                <a:cs typeface="Arial" pitchFamily="34" charset="0"/>
              </a:rPr>
              <a:t>Ustalając wyniki głosowania i sporządzając protokół głosowania obwodowa komisja wyborcza, postępuje tak, jakby skreślonego nazwiska nie było na karcie do głosowania.</a:t>
            </a:r>
          </a:p>
          <a:p>
            <a:pPr algn="just"/>
            <a:endParaRPr lang="pl-PL" altLang="pl-PL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l-PL" altLang="pl-PL" dirty="0" smtClean="0">
                <a:latin typeface="Arial" pitchFamily="34" charset="0"/>
                <a:cs typeface="Arial" pitchFamily="34" charset="0"/>
              </a:rPr>
              <a:t> Jeżeli na karcie do głosowania znak „X” został postawiony tylko w kratce obok</a:t>
            </a:r>
            <a:br>
              <a:rPr lang="pl-PL" altLang="pl-PL" dirty="0" smtClean="0">
                <a:latin typeface="Arial" pitchFamily="34" charset="0"/>
                <a:cs typeface="Arial" pitchFamily="34" charset="0"/>
              </a:rPr>
            </a:br>
            <a:r>
              <a:rPr lang="pl-PL" altLang="pl-PL" dirty="0" smtClean="0">
                <a:latin typeface="Arial" pitchFamily="34" charset="0"/>
                <a:cs typeface="Arial" pitchFamily="34" charset="0"/>
              </a:rPr>
              <a:t>    nazwiska skreślonego kandydata, to </a:t>
            </a:r>
            <a:r>
              <a:rPr lang="pl-PL" altLang="pl-PL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głos taki uznaje się za nieważny. </a:t>
            </a:r>
          </a:p>
          <a:p>
            <a:pPr algn="just"/>
            <a:endParaRPr lang="pl-PL" altLang="pl-PL" b="1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l-PL" altLang="pl-PL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pl-PL" altLang="pl-PL" dirty="0" smtClean="0">
                <a:latin typeface="Arial" pitchFamily="34" charset="0"/>
                <a:cs typeface="Arial" pitchFamily="34" charset="0"/>
              </a:rPr>
              <a:t>Jeżeli  na karcie do głosowania znak „X” został postawiony w kratce obok</a:t>
            </a:r>
            <a:br>
              <a:rPr lang="pl-PL" altLang="pl-PL" dirty="0" smtClean="0">
                <a:latin typeface="Arial" pitchFamily="34" charset="0"/>
                <a:cs typeface="Arial" pitchFamily="34" charset="0"/>
              </a:rPr>
            </a:br>
            <a:r>
              <a:rPr lang="pl-PL" altLang="pl-PL" dirty="0" smtClean="0">
                <a:latin typeface="Arial" pitchFamily="34" charset="0"/>
                <a:cs typeface="Arial" pitchFamily="34" charset="0"/>
              </a:rPr>
              <a:t>     nazwiska skreślonego kandydata i obok nazwiska innego kandydata, to taki</a:t>
            </a:r>
            <a:br>
              <a:rPr lang="pl-PL" altLang="pl-PL" dirty="0" smtClean="0">
                <a:latin typeface="Arial" pitchFamily="34" charset="0"/>
                <a:cs typeface="Arial" pitchFamily="34" charset="0"/>
              </a:rPr>
            </a:br>
            <a:r>
              <a:rPr lang="pl-PL" altLang="pl-PL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pl-PL" altLang="pl-PL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głos jest ważny </a:t>
            </a:r>
            <a:r>
              <a:rPr lang="pl-PL" altLang="pl-PL" dirty="0" smtClean="0">
                <a:latin typeface="Arial" pitchFamily="34" charset="0"/>
                <a:cs typeface="Arial" pitchFamily="34" charset="0"/>
              </a:rPr>
              <a:t>i oddany na kandydata, którego nazwisko nie zostało</a:t>
            </a:r>
            <a:br>
              <a:rPr lang="pl-PL" altLang="pl-PL" dirty="0" smtClean="0">
                <a:latin typeface="Arial" pitchFamily="34" charset="0"/>
                <a:cs typeface="Arial" pitchFamily="34" charset="0"/>
              </a:rPr>
            </a:br>
            <a:r>
              <a:rPr lang="pl-PL" altLang="pl-PL" dirty="0" smtClean="0">
                <a:latin typeface="Arial" pitchFamily="34" charset="0"/>
                <a:cs typeface="Arial" pitchFamily="34" charset="0"/>
              </a:rPr>
              <a:t>     skreślone.</a:t>
            </a:r>
          </a:p>
        </p:txBody>
      </p:sp>
      <p:sp>
        <p:nvSpPr>
          <p:cNvPr id="3" name="Prostokąt 2"/>
          <p:cNvSpPr/>
          <p:nvPr/>
        </p:nvSpPr>
        <p:spPr>
          <a:xfrm>
            <a:off x="467544" y="4293096"/>
            <a:ext cx="83164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altLang="pl-PL" b="1" u="sng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Niedopuszczalne jest dokonywanie przez komisję jakichkolwiek skreśleń i adnotacji na kartach do głosowania</a:t>
            </a:r>
            <a:r>
              <a:rPr lang="pl-PL" altLang="pl-PL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51520" y="260648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 smtClean="0">
                <a:latin typeface="Arial" pitchFamily="34" charset="0"/>
                <a:cs typeface="Arial" pitchFamily="34" charset="0"/>
              </a:rPr>
              <a:t>Na podstawie kart z głosami ważnymi komisja ustala </a:t>
            </a:r>
            <a:r>
              <a:rPr lang="pl-PL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liczbę głosów ważnych oddanych na poszczególnych kandydatów -  </a:t>
            </a:r>
            <a:r>
              <a:rPr lang="pl-PL" b="1" dirty="0" err="1" smtClean="0">
                <a:latin typeface="Arial" pitchFamily="34" charset="0"/>
                <a:cs typeface="Arial" pitchFamily="34" charset="0"/>
              </a:rPr>
              <a:t>pkt</a:t>
            </a:r>
            <a:r>
              <a:rPr lang="pl-PL" b="1" dirty="0" smtClean="0">
                <a:latin typeface="Arial" pitchFamily="34" charset="0"/>
                <a:cs typeface="Arial" pitchFamily="34" charset="0"/>
              </a:rPr>
              <a:t> 14 protokołu głosowania.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251520" y="908720"/>
          <a:ext cx="8640961" cy="3384376"/>
        </p:xfrm>
        <a:graphic>
          <a:graphicData uri="http://schemas.openxmlformats.org/drawingml/2006/table">
            <a:tbl>
              <a:tblPr/>
              <a:tblGrid>
                <a:gridCol w="499890"/>
                <a:gridCol w="5136691"/>
                <a:gridCol w="600876"/>
                <a:gridCol w="600876"/>
                <a:gridCol w="600876"/>
                <a:gridCol w="600876"/>
                <a:gridCol w="600876"/>
              </a:tblGrid>
              <a:tr h="42304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latin typeface="Arial"/>
                          <a:ea typeface="Calibri"/>
                          <a:cs typeface="Times New Roman"/>
                        </a:rPr>
                        <a:t>Lp.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08" marR="45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latin typeface="Arial"/>
                          <a:ea typeface="Calibri"/>
                          <a:cs typeface="Times New Roman"/>
                        </a:rPr>
                        <a:t>Nazwisko i</a:t>
                      </a:r>
                      <a:r>
                        <a:rPr lang="pl-PL" sz="1600" baseline="0" dirty="0" smtClean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600" dirty="0" smtClean="0">
                          <a:latin typeface="Arial"/>
                          <a:ea typeface="Calibri"/>
                          <a:cs typeface="Times New Roman"/>
                        </a:rPr>
                        <a:t>imię - imiona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08" marR="45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>
                          <a:latin typeface="Arial"/>
                          <a:ea typeface="Calibri"/>
                          <a:cs typeface="Times New Roman"/>
                        </a:rPr>
                        <a:t>Liczba</a:t>
                      </a:r>
                      <a:r>
                        <a:rPr lang="pl-PL" sz="1600" baseline="0" dirty="0" smtClean="0">
                          <a:latin typeface="Arial"/>
                          <a:ea typeface="Calibri"/>
                          <a:cs typeface="Times New Roman"/>
                        </a:rPr>
                        <a:t> głosów ważnych</a:t>
                      </a:r>
                      <a:endParaRPr lang="pl-PL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08" marR="45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04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pl-PL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908" marR="45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908" marR="45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04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pl-PL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908" marR="45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908" marR="45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04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pl-PL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908" marR="45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6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908" marR="459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04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  <a:endParaRPr lang="pl-PL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908" marR="45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6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908" marR="45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04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  <a:endParaRPr lang="pl-PL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908" marR="45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6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908" marR="45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04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……</a:t>
                      </a:r>
                      <a:endParaRPr lang="pl-PL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908" marR="45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6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908" marR="45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04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908" marR="4590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Razem</a:t>
                      </a:r>
                    </a:p>
                  </a:txBody>
                  <a:tcPr marL="45908" marR="4590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pole tekstowe 3"/>
          <p:cNvSpPr txBox="1"/>
          <p:nvPr/>
        </p:nvSpPr>
        <p:spPr>
          <a:xfrm>
            <a:off x="251520" y="4365104"/>
            <a:ext cx="87129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 smtClean="0">
                <a:latin typeface="Arial" pitchFamily="34" charset="0"/>
                <a:cs typeface="Arial" pitchFamily="34" charset="0"/>
              </a:rPr>
              <a:t>Liczba głosów ważnych oddanych na wszystkich kandydatów – suma z rubryki „Razem” </a:t>
            </a:r>
            <a:r>
              <a:rPr lang="pl-PL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musi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być równa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liczbie głosów ważnych  z pkt 13 protokołu głosowania.</a:t>
            </a:r>
          </a:p>
          <a:p>
            <a:pPr algn="just"/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l-PL" dirty="0" smtClean="0">
                <a:latin typeface="Arial" pitchFamily="34" charset="0"/>
                <a:cs typeface="Arial" pitchFamily="34" charset="0"/>
              </a:rPr>
              <a:t>Po ustaleniu liczby głosów oddanych na poszczególnych kandydatów komisja pakuje w </a:t>
            </a:r>
            <a:r>
              <a:rPr lang="pl-PL" u="sng" dirty="0" smtClean="0">
                <a:latin typeface="Arial" pitchFamily="34" charset="0"/>
                <a:cs typeface="Arial" pitchFamily="34" charset="0"/>
              </a:rPr>
              <a:t>odrębne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pakiety karty z głosami oddanymi na każdego kandydata, na każdym pakiecie umieszcza nazwisko kandydata i liczbę oddanych na niego głosów.</a:t>
            </a:r>
          </a:p>
          <a:p>
            <a:pPr algn="just"/>
            <a:r>
              <a:rPr lang="pl-PL" dirty="0" smtClean="0">
                <a:latin typeface="Arial" pitchFamily="34" charset="0"/>
                <a:cs typeface="Arial" pitchFamily="34" charset="0"/>
              </a:rPr>
              <a:t>Pakiety te należy zapakować w zbiorczy pakiet, opieczętować go i opisać.</a:t>
            </a:r>
            <a:endParaRPr lang="pl-PL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67544" y="260648"/>
            <a:ext cx="74168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UWAGI MĘŻÓW ZAUFANIA I CZŁONKÓW KOMISJI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467544" y="980728"/>
            <a:ext cx="813690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latin typeface="Arial" pitchFamily="34" charset="0"/>
                <a:cs typeface="Arial" pitchFamily="34" charset="0"/>
              </a:rPr>
              <a:t>Do protokołu głosowania w obwodzie mogą wnosić uwagi:</a:t>
            </a:r>
          </a:p>
          <a:p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l-PL" b="1" u="sng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mężowie zaufania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obecni przy pracach komisji </a:t>
            </a:r>
          </a:p>
          <a:p>
            <a:pPr>
              <a:buFont typeface="Wingdings" pitchFamily="2" charset="2"/>
              <a:buChar char="Ø"/>
            </a:pPr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l-PL" dirty="0" smtClean="0">
                <a:latin typeface="Arial" pitchFamily="34" charset="0"/>
                <a:cs typeface="Arial" pitchFamily="34" charset="0"/>
              </a:rPr>
              <a:t>19. Adnotacja o wniesieniu przez mężów zaufania uwag </a:t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>
                <a:latin typeface="Arial" pitchFamily="34" charset="0"/>
                <a:cs typeface="Arial" pitchFamily="34" charset="0"/>
              </a:rPr>
              <a:t>         z wymienieniem konkretnych zarzutów; jeżeli nie ma wpisać „brak</a:t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>
                <a:latin typeface="Arial" pitchFamily="34" charset="0"/>
                <a:cs typeface="Arial" pitchFamily="34" charset="0"/>
              </a:rPr>
              <a:t>          zarzutów” lub „brak mężów zaufania w obwodzie”</a:t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l-PL" b="1" u="sng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członkowie komisji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uczestniczący w jej pracach</a:t>
            </a:r>
          </a:p>
          <a:p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l-PL" dirty="0" smtClean="0">
                <a:latin typeface="Arial" pitchFamily="34" charset="0"/>
                <a:cs typeface="Arial" pitchFamily="34" charset="0"/>
              </a:rPr>
              <a:t>20. Adnotacja o wniesieniu przez członków Komisji uwag </a:t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>
                <a:latin typeface="Arial" pitchFamily="34" charset="0"/>
                <a:cs typeface="Arial" pitchFamily="34" charset="0"/>
              </a:rPr>
              <a:t>          z wymienieniem konkretnych zarzutów; jeżeli nie ma wpisać „brak</a:t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>
                <a:latin typeface="Arial" pitchFamily="34" charset="0"/>
                <a:cs typeface="Arial" pitchFamily="34" charset="0"/>
              </a:rPr>
              <a:t>          zarzutów”.</a:t>
            </a:r>
            <a:endParaRPr lang="pl-P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395536" y="4797152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Komisja ma obowiązek ustosunkować się do wniesionych zarzutów, ZAŁĄCZAJĄC DO PROTOKOŁU WYJAŚNIENIA</a:t>
            </a:r>
            <a:endParaRPr lang="pl-PL" b="1" u="sng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/>
          </p:cNvSpPr>
          <p:nvPr/>
        </p:nvSpPr>
        <p:spPr>
          <a:xfrm>
            <a:off x="250825" y="115889"/>
            <a:ext cx="8713788" cy="360784"/>
          </a:xfrm>
          <a:prstGeom prst="rect">
            <a:avLst/>
          </a:prstGeom>
        </p:spPr>
        <p:txBody>
          <a:bodyPr vert="horz" anchor="ctr">
            <a:normAutofit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Zadania </a:t>
            </a:r>
            <a:r>
              <a:rPr lang="pl-PL" altLang="pl-PL" b="1" dirty="0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o</a:t>
            </a:r>
            <a:r>
              <a:rPr kumimoji="0" lang="pl-PL" altLang="pl-PL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peratora</a:t>
            </a:r>
            <a:r>
              <a:rPr kumimoji="0" lang="pl-PL" altLang="pl-PL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obsługi informatycznej (wyciąg)</a:t>
            </a:r>
            <a:endParaRPr kumimoji="0" lang="pl-PL" altLang="pl-PL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pole tekstowe 3"/>
          <p:cNvSpPr txBox="1">
            <a:spLocks noChangeArrowheads="1"/>
          </p:cNvSpPr>
          <p:nvPr/>
        </p:nvSpPr>
        <p:spPr bwMode="auto">
          <a:xfrm>
            <a:off x="107504" y="548680"/>
            <a:ext cx="8856663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 typeface="Wingdings" pitchFamily="2" charset="2"/>
              <a:buChar char="v"/>
              <a:defRPr/>
            </a:pPr>
            <a:r>
              <a:rPr lang="pl-PL" sz="1800" dirty="0" smtClean="0"/>
              <a:t>udział w wyznaczonym terminie w testach ogólnokrajowych obejmujących wprowadzenie testowych wyników głosowania w wyborach Prezydenta RP w zakresie obsługiwanych obwodów głosowania (28 kwietnia i 5 maja </a:t>
            </a:r>
            <a:r>
              <a:rPr lang="pl-PL" sz="1800" dirty="0" err="1" smtClean="0"/>
              <a:t>br</a:t>
            </a:r>
            <a:r>
              <a:rPr lang="pl-PL" sz="1800" dirty="0" smtClean="0"/>
              <a:t>),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v"/>
              <a:defRPr/>
            </a:pPr>
            <a:r>
              <a:rPr lang="pl-PL" sz="1800" dirty="0" smtClean="0"/>
              <a:t>przygotowanie i sprawdzenie stanowiska komputerowego w obwodzie w zakresie konfiguracji dostępu do sieci publicznej i użytkowanego oprogramowania,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v"/>
              <a:defRPr/>
            </a:pPr>
            <a:r>
              <a:rPr lang="pl-PL" sz="1800" dirty="0" smtClean="0">
                <a:solidFill>
                  <a:srgbClr val="FF0000"/>
                </a:solidFill>
              </a:rPr>
              <a:t>umożliwienie przewodniczącemu lub zastępcy przewodniczącego OKW wytworzenie listy kodów jednorazowych,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v"/>
              <a:defRPr/>
            </a:pPr>
            <a:r>
              <a:rPr lang="pl-PL" sz="1800" dirty="0" smtClean="0"/>
              <a:t>wprowadzenie danych z przekazanego przez przewodniczącego lub zastępcę przewodniczącego OKW projektu protokołu do systemu,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v"/>
              <a:defRPr/>
            </a:pPr>
            <a:r>
              <a:rPr lang="pl-PL" sz="1800" dirty="0" smtClean="0"/>
              <a:t>w przypadku wystąpienia błędów — wydrukowanie i przekazanie przewodniczącemu bądź zastępcy przewodniczącego OKW zestawienia błędów   i ostrzeżeń do wprowadzonego protokołu,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v"/>
              <a:defRPr/>
            </a:pPr>
            <a:r>
              <a:rPr lang="pl-PL" sz="1800" dirty="0" smtClean="0"/>
              <a:t>przygotowanie, wydrukowanie i przekazanie przewodniczącemu lub zastępcy przewodniczącego OKW niezbędnej liczby egzemplarzy protokołu głosowania </a:t>
            </a:r>
            <a:br>
              <a:rPr lang="pl-PL" sz="1800" dirty="0" smtClean="0"/>
            </a:br>
            <a:r>
              <a:rPr lang="pl-PL" sz="1800" dirty="0" smtClean="0"/>
              <a:t>w obwodzie,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v"/>
              <a:defRPr/>
            </a:pPr>
            <a:r>
              <a:rPr lang="pl-PL" sz="1800" dirty="0" smtClean="0"/>
              <a:t>przesłanie do systemu centralnego danych z protokołu głosowania w obwodzie,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v"/>
              <a:defRPr/>
            </a:pPr>
            <a:r>
              <a:rPr lang="pl-PL" sz="1800" dirty="0" smtClean="0">
                <a:solidFill>
                  <a:srgbClr val="FF0000"/>
                </a:solidFill>
              </a:rPr>
              <a:t>umożliwienie przewodniczącemu lub zastępcy przewodniczącego OKW uwierzytelnienie protokołu za pomocą kodów jednorazowym,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v"/>
              <a:defRPr/>
            </a:pPr>
            <a:r>
              <a:rPr lang="pl-PL" sz="1800" dirty="0" smtClean="0"/>
              <a:t>zapisanie danych z protokołu głosowania w obwodzie na zewnętrznym nośniku (</a:t>
            </a:r>
            <a:r>
              <a:rPr lang="pl-PL" sz="1800" dirty="0" err="1" smtClean="0"/>
              <a:t>pendrive</a:t>
            </a:r>
            <a:r>
              <a:rPr lang="pl-PL" sz="1800" dirty="0" smtClean="0"/>
              <a:t>) – </a:t>
            </a:r>
            <a:r>
              <a:rPr lang="pl-PL" sz="1800" dirty="0" smtClean="0">
                <a:solidFill>
                  <a:srgbClr val="FF0000"/>
                </a:solidFill>
              </a:rPr>
              <a:t>przewodniczący OKW przynosi go do Urzędu Miasta.</a:t>
            </a:r>
            <a:endParaRPr lang="pl-PL" altLang="pl-PL" sz="1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/>
          </p:cNvSpPr>
          <p:nvPr/>
        </p:nvSpPr>
        <p:spPr>
          <a:xfrm>
            <a:off x="250825" y="115888"/>
            <a:ext cx="8713788" cy="1008856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Obowiązki przewodniczącego/zastępcy OKW związane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z informatyczną</a:t>
            </a:r>
            <a:r>
              <a:rPr kumimoji="0" lang="pl-PL" altLang="pl-PL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obsługą wyborów</a:t>
            </a:r>
            <a:endParaRPr kumimoji="0" lang="pl-PL" altLang="pl-PL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pole tekstowe 3"/>
          <p:cNvSpPr txBox="1">
            <a:spLocks noChangeArrowheads="1"/>
          </p:cNvSpPr>
          <p:nvPr/>
        </p:nvSpPr>
        <p:spPr bwMode="auto">
          <a:xfrm>
            <a:off x="0" y="1196752"/>
            <a:ext cx="9144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pl-PL" sz="1800" dirty="0" smtClean="0"/>
              <a:t>Zalogowanie się na platformę wyborczą przy pomocy dostarczonego </a:t>
            </a:r>
            <a:r>
              <a:rPr lang="pl-PL" sz="1800" dirty="0" err="1" smtClean="0"/>
              <a:t>loginu</a:t>
            </a:r>
            <a:r>
              <a:rPr lang="pl-PL" sz="1800" dirty="0" smtClean="0"/>
              <a:t> i hasła</a:t>
            </a:r>
          </a:p>
        </p:txBody>
      </p:sp>
      <p:pic>
        <p:nvPicPr>
          <p:cNvPr id="4" name="Obraz 3" descr="hasł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1679570"/>
            <a:ext cx="7056784" cy="4125694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5" name="pole tekstowe 3"/>
          <p:cNvSpPr txBox="1">
            <a:spLocks noChangeArrowheads="1"/>
          </p:cNvSpPr>
          <p:nvPr/>
        </p:nvSpPr>
        <p:spPr bwMode="auto">
          <a:xfrm>
            <a:off x="0" y="5951021"/>
            <a:ext cx="9144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pl-PL" sz="1800" dirty="0" smtClean="0">
                <a:solidFill>
                  <a:srgbClr val="FF0000"/>
                </a:solidFill>
              </a:rPr>
              <a:t>Dane do logowania wraz z </a:t>
            </a:r>
            <a:r>
              <a:rPr lang="pl-PL" sz="1800" dirty="0" err="1" smtClean="0">
                <a:solidFill>
                  <a:srgbClr val="FF0000"/>
                </a:solidFill>
              </a:rPr>
              <a:t>pendrive’m</a:t>
            </a:r>
            <a:r>
              <a:rPr lang="pl-PL" sz="1800" dirty="0" smtClean="0">
                <a:solidFill>
                  <a:srgbClr val="FF0000"/>
                </a:solidFill>
              </a:rPr>
              <a:t> zostaną przekazane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pl-PL" sz="1800" dirty="0" smtClean="0">
                <a:solidFill>
                  <a:srgbClr val="FF0000"/>
                </a:solidFill>
              </a:rPr>
              <a:t>wraz z kartami do głosowania oraz innymi materiałami przed głosowaniem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/>
          </p:cNvSpPr>
          <p:nvPr/>
        </p:nvSpPr>
        <p:spPr>
          <a:xfrm>
            <a:off x="250825" y="115888"/>
            <a:ext cx="8713788" cy="1008856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Obowiązki przewodniczącego/zastępcy OKW związane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z informatyczną</a:t>
            </a:r>
            <a:r>
              <a:rPr kumimoji="0" lang="pl-PL" altLang="pl-PL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obsługą wyborów</a:t>
            </a:r>
            <a:endParaRPr kumimoji="0" lang="pl-PL" altLang="pl-PL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pole tekstowe 3"/>
          <p:cNvSpPr txBox="1">
            <a:spLocks noChangeArrowheads="1"/>
          </p:cNvSpPr>
          <p:nvPr/>
        </p:nvSpPr>
        <p:spPr bwMode="auto">
          <a:xfrm>
            <a:off x="0" y="1196752"/>
            <a:ext cx="9144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 typeface="+mj-lt"/>
              <a:buAutoNum type="arabicPeriod" startAt="2"/>
              <a:defRPr/>
            </a:pPr>
            <a:r>
              <a:rPr lang="pl-PL" sz="1800" dirty="0" smtClean="0"/>
              <a:t>Generowanie listy kodów jednorazowych – w Noc Wyborczą</a:t>
            </a:r>
          </a:p>
        </p:txBody>
      </p:sp>
      <p:sp>
        <p:nvSpPr>
          <p:cNvPr id="5" name="pole tekstowe 3"/>
          <p:cNvSpPr txBox="1">
            <a:spLocks noChangeArrowheads="1"/>
          </p:cNvSpPr>
          <p:nvPr/>
        </p:nvSpPr>
        <p:spPr bwMode="auto">
          <a:xfrm>
            <a:off x="-36512" y="6011996"/>
            <a:ext cx="91805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pl-PL" sz="1800" dirty="0" smtClean="0">
                <a:solidFill>
                  <a:srgbClr val="FF0000"/>
                </a:solidFill>
              </a:rPr>
              <a:t>Do podpisania protokołu posłuży 1 z 80 kodów jednorazowych</a:t>
            </a:r>
          </a:p>
        </p:txBody>
      </p:sp>
      <p:pic>
        <p:nvPicPr>
          <p:cNvPr id="6" name="Obraz 5" descr="listahase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1671635"/>
            <a:ext cx="5211288" cy="4133629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/>
          </p:cNvSpPr>
          <p:nvPr/>
        </p:nvSpPr>
        <p:spPr>
          <a:xfrm>
            <a:off x="250825" y="115888"/>
            <a:ext cx="8713788" cy="1008856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Podpisanie (uwierzytelnienie) protokołu</a:t>
            </a:r>
          </a:p>
        </p:txBody>
      </p:sp>
      <p:sp>
        <p:nvSpPr>
          <p:cNvPr id="5" name="pole tekstowe 3"/>
          <p:cNvSpPr txBox="1">
            <a:spLocks noChangeArrowheads="1"/>
          </p:cNvSpPr>
          <p:nvPr/>
        </p:nvSpPr>
        <p:spPr bwMode="auto">
          <a:xfrm>
            <a:off x="-36512" y="5877272"/>
            <a:ext cx="918051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pl-PL" sz="1800" dirty="0" smtClean="0">
                <a:solidFill>
                  <a:srgbClr val="FF0000"/>
                </a:solidFill>
              </a:rPr>
              <a:t>Tę czynność należy wykonać osobiście – operator nie ma prawa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pl-PL" sz="1800" dirty="0" smtClean="0">
                <a:solidFill>
                  <a:srgbClr val="FF0000"/>
                </a:solidFill>
              </a:rPr>
              <a:t>jej wykonać w Państwa imieniu !!!</a:t>
            </a:r>
          </a:p>
        </p:txBody>
      </p:sp>
      <p:pic>
        <p:nvPicPr>
          <p:cNvPr id="7" name="Obraz 6" descr="uwierzyt_1.jpg"/>
          <p:cNvPicPr>
            <a:picLocks noChangeAspect="1"/>
          </p:cNvPicPr>
          <p:nvPr/>
        </p:nvPicPr>
        <p:blipFill>
          <a:blip r:embed="rId2" cstate="print"/>
          <a:srcRect t="12364" r="4930" b="910"/>
          <a:stretch>
            <a:fillRect/>
          </a:stretch>
        </p:blipFill>
        <p:spPr>
          <a:xfrm>
            <a:off x="179512" y="908720"/>
            <a:ext cx="7344816" cy="3481979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8" name="Obraz 7" descr="uwierzyt_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583" y="4509120"/>
            <a:ext cx="8964488" cy="997471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9" name="Elipsa 8"/>
          <p:cNvSpPr/>
          <p:nvPr/>
        </p:nvSpPr>
        <p:spPr>
          <a:xfrm>
            <a:off x="3347864" y="3861048"/>
            <a:ext cx="1224136" cy="576064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21" name="Łącznik prosty ze strzałką 20"/>
          <p:cNvCxnSpPr/>
          <p:nvPr/>
        </p:nvCxnSpPr>
        <p:spPr>
          <a:xfrm>
            <a:off x="4716016" y="4293096"/>
            <a:ext cx="2088232" cy="57606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51520" y="260649"/>
            <a:ext cx="84249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SPORZĄDZANIE PROTOKOŁU GŁOSOWANIA W SYSTEMIE INFORMATYCZNYM</a:t>
            </a:r>
          </a:p>
          <a:p>
            <a:pPr algn="just"/>
            <a:r>
              <a:rPr lang="pl-PL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l-PL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0" y="1124744"/>
            <a:ext cx="8784530" cy="54014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v"/>
              <a:defRPr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Przewodniczący lub zastępca przewodniczącego komisji przekazuje osobie odpowiedzialnej za obsługę informatyczną sporządzony przez komisję projekt protokołu głosowania; osoba ta wprowadza wszystkie dane </a:t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>
                <a:latin typeface="Arial" pitchFamily="34" charset="0"/>
                <a:cs typeface="Arial" pitchFamily="34" charset="0"/>
              </a:rPr>
              <a:t>z projektu protokołu do systemu informatycznego.</a:t>
            </a:r>
          </a:p>
          <a:p>
            <a:pPr marL="342900" indent="-342900" algn="just">
              <a:defRPr/>
            </a:pPr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v"/>
              <a:defRPr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W przypadku, gdy po wprowadzeniu wszystkich danych liczbowych system sygnalizuje </a:t>
            </a:r>
            <a:r>
              <a:rPr lang="pl-PL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błędy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należy:</a:t>
            </a:r>
          </a:p>
          <a:p>
            <a:pPr marL="800100" lvl="1" indent="-342900" algn="just">
              <a:buFont typeface="Wingdings" pitchFamily="2" charset="2"/>
              <a:buChar char="ü"/>
              <a:defRPr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 wydrukować zestawienie błędów,</a:t>
            </a:r>
          </a:p>
          <a:p>
            <a:pPr marL="800100" lvl="1" indent="-342900" algn="just">
              <a:buFont typeface="Wingdings" pitchFamily="2" charset="2"/>
              <a:buChar char="ü"/>
              <a:defRPr/>
            </a:pPr>
            <a:endParaRPr lang="pl-PL" sz="1050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buFont typeface="Wingdings" pitchFamily="2" charset="2"/>
              <a:buChar char="ü"/>
              <a:defRPr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ustalić przyczyny błędu,</a:t>
            </a:r>
          </a:p>
          <a:p>
            <a:pPr marL="800100" lvl="1" indent="-342900" algn="just">
              <a:buFont typeface="Wingdings" pitchFamily="2" charset="2"/>
              <a:buChar char="ü"/>
              <a:defRPr/>
            </a:pPr>
            <a:endParaRPr lang="pl-PL" sz="1050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buFont typeface="Wingdings" pitchFamily="2" charset="2"/>
              <a:buChar char="ü"/>
              <a:defRPr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usunąć błąd poprzez wprowadzenie w odpowiednich rubrykach prawidłowych danych liczbowych. </a:t>
            </a:r>
            <a:r>
              <a:rPr lang="pl-PL" u="sng" dirty="0" smtClean="0">
                <a:latin typeface="Arial" pitchFamily="34" charset="0"/>
                <a:cs typeface="Arial" pitchFamily="34" charset="0"/>
              </a:rPr>
              <a:t>BEZ USUNIĘCIA BŁĘDÓW PROTOKÓŁ NIE ZOSTANIE WYDRUKOWANY,</a:t>
            </a:r>
          </a:p>
          <a:p>
            <a:pPr marL="800100" lvl="1" indent="-342900" algn="just">
              <a:buFont typeface="Wingdings" pitchFamily="2" charset="2"/>
              <a:buChar char="ü"/>
              <a:defRPr/>
            </a:pPr>
            <a:endParaRPr lang="pl-PL" sz="1000" u="sng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buFont typeface="Wingdings" pitchFamily="2" charset="2"/>
              <a:buChar char="ü"/>
              <a:defRPr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wydrukować zestawienie błędów </a:t>
            </a:r>
          </a:p>
          <a:p>
            <a:pPr marL="1257300" lvl="2" indent="-342900" algn="just">
              <a:buFont typeface="Arial" pitchFamily="34" charset="0"/>
              <a:buChar char="•"/>
              <a:defRPr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 zestawienie podpisują wszystkie osoby wchodzące w skład obwodowej</a:t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>
                <a:latin typeface="Arial" pitchFamily="34" charset="0"/>
                <a:cs typeface="Arial" pitchFamily="34" charset="0"/>
              </a:rPr>
              <a:t> komisji wyborczej uczestniczące w ustalaniu wyników głosowania</a:t>
            </a:r>
          </a:p>
          <a:p>
            <a:pPr marL="1257300" lvl="2" indent="-342900" algn="just">
              <a:buFont typeface="Arial" pitchFamily="34" charset="0"/>
              <a:buChar char="•"/>
              <a:defRPr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 opatruje się je pieczęcią komisji</a:t>
            </a:r>
          </a:p>
          <a:p>
            <a:pPr marL="1257300" lvl="2" indent="-342900" algn="just">
              <a:buFont typeface="Arial" pitchFamily="34" charset="0"/>
              <a:buChar char="•"/>
              <a:defRPr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 zestawienie pozostaje w dokumentacji komisji obwodowej.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51519" y="188640"/>
            <a:ext cx="8640961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Ustalenie wyników głosowania i sporządzenie protokołu głosowania w obwodzie</a:t>
            </a:r>
          </a:p>
          <a:p>
            <a:pPr algn="ctr"/>
            <a:endParaRPr lang="pl-PL" sz="2800" b="1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l-PL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Po opuszczeniu lokalu przez ostatniego wyborcę komisja zapieczętowuje wlot</a:t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>
                <a:latin typeface="Arial" pitchFamily="34" charset="0"/>
                <a:cs typeface="Arial" pitchFamily="34" charset="0"/>
              </a:rPr>
              <a:t>   urny, zaklejając go paskiem papieru opatrzonym pieczęcią komisji i podpisami jej</a:t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>
                <a:latin typeface="Arial" pitchFamily="34" charset="0"/>
                <a:cs typeface="Arial" pitchFamily="34" charset="0"/>
              </a:rPr>
              <a:t>    członków.</a:t>
            </a:r>
          </a:p>
          <a:p>
            <a:pPr algn="just">
              <a:buFont typeface="Wingdings" pitchFamily="2" charset="2"/>
              <a:buChar char="v"/>
            </a:pPr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 Czynności związane z ustaleniem wyników głosowania i sporządzeniem</a:t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>
                <a:latin typeface="Arial" pitchFamily="34" charset="0"/>
                <a:cs typeface="Arial" pitchFamily="34" charset="0"/>
              </a:rPr>
              <a:t>    protokołu głosowania  komisja wykonuje w możliwie pełnym składzie – </a:t>
            </a:r>
            <a:r>
              <a:rPr lang="pl-PL" b="1" dirty="0" smtClean="0">
                <a:latin typeface="Arial" pitchFamily="34" charset="0"/>
                <a:cs typeface="Arial" pitchFamily="34" charset="0"/>
              </a:rPr>
              <a:t>nie jest</a:t>
            </a:r>
            <a:br>
              <a:rPr lang="pl-PL" b="1" dirty="0" smtClean="0">
                <a:latin typeface="Arial" pitchFamily="34" charset="0"/>
                <a:cs typeface="Arial" pitchFamily="34" charset="0"/>
              </a:rPr>
            </a:br>
            <a:r>
              <a:rPr lang="pl-PL" b="1" dirty="0" smtClean="0">
                <a:latin typeface="Arial" pitchFamily="34" charset="0"/>
                <a:cs typeface="Arial" pitchFamily="34" charset="0"/>
              </a:rPr>
              <a:t>    dopuszczalne tworzenie z członków komisji grup roboczych, które</a:t>
            </a:r>
            <a:br>
              <a:rPr lang="pl-PL" b="1" dirty="0" smtClean="0">
                <a:latin typeface="Arial" pitchFamily="34" charset="0"/>
                <a:cs typeface="Arial" pitchFamily="34" charset="0"/>
              </a:rPr>
            </a:br>
            <a:r>
              <a:rPr lang="pl-PL" b="1" dirty="0" smtClean="0">
                <a:latin typeface="Arial" pitchFamily="34" charset="0"/>
                <a:cs typeface="Arial" pitchFamily="34" charset="0"/>
              </a:rPr>
              <a:t>     wykonywały by oddzielnie czynności po zakończeniu głosowania.</a:t>
            </a:r>
          </a:p>
          <a:p>
            <a:pPr algn="just">
              <a:buFont typeface="Wingdings" pitchFamily="2" charset="2"/>
              <a:buChar char="v"/>
            </a:pPr>
            <a:endParaRPr lang="pl-PL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l-PL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Komisja ustala wyniki głosowania i sporządza protokół głosowania,</a:t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>
                <a:latin typeface="Arial" pitchFamily="34" charset="0"/>
                <a:cs typeface="Arial" pitchFamily="34" charset="0"/>
              </a:rPr>
              <a:t>     wykorzystując w tym celu dostarczone formularze protokołu głosowania.</a:t>
            </a:r>
          </a:p>
          <a:p>
            <a:pPr algn="just">
              <a:buFont typeface="Wingdings" pitchFamily="2" charset="2"/>
              <a:buChar char="v"/>
            </a:pPr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 Liczby w protokole głosowania wpisuje się w następujący sposób:</a:t>
            </a:r>
          </a:p>
          <a:p>
            <a:pPr lvl="1" algn="just">
              <a:buFont typeface="Wingdings" pitchFamily="2" charset="2"/>
              <a:buChar char="§"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 liczby jednocyfrowe	-	w ostatniej kratce z prawej strony,</a:t>
            </a:r>
          </a:p>
          <a:p>
            <a:pPr lvl="1" algn="just">
              <a:buFont typeface="Wingdings" pitchFamily="2" charset="2"/>
              <a:buChar char="§"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 liczby dwucyfrowe	-	w dwóch ostatnich kratkach z prawej strony,</a:t>
            </a:r>
          </a:p>
          <a:p>
            <a:pPr lvl="1" algn="just">
              <a:buFont typeface="Wingdings" pitchFamily="2" charset="2"/>
              <a:buChar char="§"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 liczby trzycyfrowe	-	w trzech ostatnich kratkach z prawej strony </a:t>
            </a:r>
          </a:p>
          <a:p>
            <a:pPr algn="just"/>
            <a:r>
              <a:rPr lang="pl-PL" dirty="0" smtClean="0">
                <a:latin typeface="Arial" pitchFamily="34" charset="0"/>
                <a:cs typeface="Arial" pitchFamily="34" charset="0"/>
              </a:rPr>
              <a:t>    czyli tak, aby </a:t>
            </a:r>
            <a:r>
              <a:rPr lang="pl-PL" b="1" dirty="0" smtClean="0">
                <a:latin typeface="Arial" pitchFamily="34" charset="0"/>
                <a:cs typeface="Arial" pitchFamily="34" charset="0"/>
              </a:rPr>
              <a:t>ostatnia cyfra wpisanej liczby wypadła w ostatniej</a:t>
            </a:r>
            <a:br>
              <a:rPr lang="pl-PL" b="1" dirty="0" smtClean="0">
                <a:latin typeface="Arial" pitchFamily="34" charset="0"/>
                <a:cs typeface="Arial" pitchFamily="34" charset="0"/>
              </a:rPr>
            </a:br>
            <a:r>
              <a:rPr lang="pl-PL" b="1" dirty="0" smtClean="0">
                <a:latin typeface="Arial" pitchFamily="34" charset="0"/>
                <a:cs typeface="Arial" pitchFamily="34" charset="0"/>
              </a:rPr>
              <a:t>    kratce z prawej strony.</a:t>
            </a:r>
          </a:p>
          <a:p>
            <a:pPr algn="just">
              <a:buFont typeface="Courier New" pitchFamily="49" charset="0"/>
              <a:buChar char="o"/>
            </a:pPr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l-PL" dirty="0" smtClean="0">
                <a:latin typeface="Arial" pitchFamily="34" charset="0"/>
                <a:cs typeface="Arial" pitchFamily="34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67544" y="188640"/>
            <a:ext cx="820891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v"/>
              <a:defRPr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W przypadku gdy po wprowadzeniu wszystkich danych liczbowych system sygnalizuje </a:t>
            </a:r>
            <a:r>
              <a:rPr lang="pl-PL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ostrzeżenia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 komisja:</a:t>
            </a:r>
          </a:p>
          <a:p>
            <a:pPr marL="800100" lvl="1" indent="-342900" algn="just">
              <a:buFont typeface="Wingdings" pitchFamily="2" charset="2"/>
              <a:buChar char="ü"/>
              <a:defRPr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 analizuje treść ostrzeżeń,</a:t>
            </a:r>
          </a:p>
          <a:p>
            <a:pPr marL="800100" lvl="1" indent="-342900" algn="just">
              <a:buFont typeface="Wingdings" pitchFamily="2" charset="2"/>
              <a:buChar char="ü"/>
              <a:defRPr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 dokonuje korekty danych liczbowych</a:t>
            </a:r>
          </a:p>
          <a:p>
            <a:pPr marL="800100" lvl="1" indent="-342900" algn="just">
              <a:defRPr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lub</a:t>
            </a:r>
          </a:p>
          <a:p>
            <a:pPr marL="800100" lvl="1" indent="-342900" algn="just">
              <a:buFont typeface="Wingdings" pitchFamily="2" charset="2"/>
              <a:buChar char="ü"/>
              <a:defRPr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 wpisuje zajęte stanowisko  na wydruku raportu ostrzeżeń,</a:t>
            </a:r>
          </a:p>
          <a:p>
            <a:pPr marL="800100" lvl="1" indent="-342900" algn="just">
              <a:buFont typeface="Wingdings" pitchFamily="2" charset="2"/>
              <a:buChar char="ü"/>
              <a:defRPr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 podpisuje wydrukowany raport ostrzeżeń  i opatruje go pieczęcią komisji,</a:t>
            </a:r>
          </a:p>
          <a:p>
            <a:pPr marL="800100" lvl="1" indent="-342900" algn="just">
              <a:buFont typeface="Wingdings" pitchFamily="2" charset="2"/>
              <a:buChar char="ü"/>
              <a:defRPr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 przekazuje  raport ostrzeżeń wraz z protokołem głosowania </a:t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>
                <a:latin typeface="Arial" pitchFamily="34" charset="0"/>
                <a:cs typeface="Arial" pitchFamily="34" charset="0"/>
              </a:rPr>
              <a:t>w zaklejonej kopercie.</a:t>
            </a:r>
          </a:p>
          <a:p>
            <a:pPr marL="800100" lvl="1" indent="-342900" algn="just">
              <a:defRPr/>
            </a:pPr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v"/>
              <a:defRPr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Protokół jest drukowany w </a:t>
            </a:r>
            <a:r>
              <a:rPr lang="pl-PL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trzech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egzemplarzach.</a:t>
            </a:r>
          </a:p>
          <a:p>
            <a:pPr marL="342900" indent="-342900" algn="just">
              <a:buFont typeface="Wingdings" pitchFamily="2" charset="2"/>
              <a:buChar char="v"/>
              <a:defRPr/>
            </a:pPr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v"/>
              <a:defRPr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Komisja sprawdza zgodność danych z wydrukowanego protokołu </a:t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>
                <a:latin typeface="Arial" pitchFamily="34" charset="0"/>
                <a:cs typeface="Arial" pitchFamily="34" charset="0"/>
              </a:rPr>
              <a:t>z ustalonymi wynikami głosowania - </a:t>
            </a:r>
            <a:r>
              <a:rPr lang="pl-PL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odczytanie na głos danych </a:t>
            </a:r>
            <a:br>
              <a:rPr lang="pl-PL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pl-PL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 wydrukowanego protokołu i porównanie ich z danymi z projektu protokołu.</a:t>
            </a:r>
          </a:p>
          <a:p>
            <a:pPr marL="342900" indent="-342900" algn="ctr">
              <a:defRPr/>
            </a:pPr>
            <a:endParaRPr lang="pl-PL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v"/>
              <a:defRPr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 Komisja </a:t>
            </a:r>
            <a:r>
              <a:rPr lang="pl-PL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wszystkie trzy egzemplarze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protokołu:</a:t>
            </a:r>
          </a:p>
          <a:p>
            <a:pPr marL="800100" lvl="1" indent="-342900" algn="just">
              <a:buFont typeface="Wingdings" pitchFamily="2" charset="2"/>
              <a:buChar char="ü"/>
              <a:defRPr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podpisuje na ostatniej stronie,</a:t>
            </a:r>
          </a:p>
          <a:p>
            <a:pPr marL="800100" lvl="1" indent="-342900" algn="just">
              <a:buFont typeface="Wingdings" pitchFamily="2" charset="2"/>
              <a:buChar char="ü"/>
              <a:defRPr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opatruje pieczęcią obwodowej komisji wyborczej - w przypadku odciśnięcia nieczytelnej pieczęci, należy odcisnąć pieczęć obok.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95536" y="260648"/>
            <a:ext cx="79928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pl-PL" altLang="pl-PL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Jeden egzemplarz protokołu</a:t>
            </a:r>
            <a:r>
              <a:rPr lang="pl-PL" altLang="pl-PL" dirty="0" smtClean="0">
                <a:latin typeface="Arial" pitchFamily="34" charset="0"/>
                <a:cs typeface="Arial" pitchFamily="34" charset="0"/>
              </a:rPr>
              <a:t> komisja:</a:t>
            </a:r>
          </a:p>
          <a:p>
            <a:pPr marL="800100" lvl="1" indent="-342900">
              <a:buFont typeface="Wingdings" pitchFamily="2" charset="2"/>
              <a:buChar char="ü"/>
            </a:pPr>
            <a:r>
              <a:rPr lang="pl-PL" altLang="pl-PL" dirty="0" smtClean="0">
                <a:latin typeface="Arial" pitchFamily="34" charset="0"/>
                <a:cs typeface="Arial" pitchFamily="34" charset="0"/>
              </a:rPr>
              <a:t>kseruje,</a:t>
            </a:r>
          </a:p>
          <a:p>
            <a:pPr marL="800100" lvl="1" indent="-342900">
              <a:buFont typeface="Wingdings" pitchFamily="2" charset="2"/>
              <a:buChar char="ü"/>
            </a:pPr>
            <a:r>
              <a:rPr lang="pl-PL" altLang="pl-PL" dirty="0" smtClean="0">
                <a:latin typeface="Arial" pitchFamily="34" charset="0"/>
                <a:cs typeface="Arial" pitchFamily="34" charset="0"/>
              </a:rPr>
              <a:t>wkłada do opisanej koperty, którą zakleja i  opieczętowuje na złączeniach,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l-PL" altLang="pl-PL" dirty="0" smtClean="0">
                <a:latin typeface="Arial" pitchFamily="34" charset="0"/>
                <a:cs typeface="Arial" pitchFamily="34" charset="0"/>
              </a:rPr>
              <a:t>dostarcza pełnomocnikowi Okręgowej Komisji Wyborczej </a:t>
            </a:r>
            <a:br>
              <a:rPr lang="pl-PL" altLang="pl-PL" dirty="0" smtClean="0">
                <a:latin typeface="Arial" pitchFamily="34" charset="0"/>
                <a:cs typeface="Arial" pitchFamily="34" charset="0"/>
              </a:rPr>
            </a:br>
            <a:r>
              <a:rPr lang="pl-PL" altLang="pl-PL" dirty="0" smtClean="0">
                <a:latin typeface="Arial" pitchFamily="34" charset="0"/>
                <a:cs typeface="Arial" pitchFamily="34" charset="0"/>
              </a:rPr>
              <a:t>w Urzędzie Miasta Tychy.</a:t>
            </a:r>
          </a:p>
          <a:p>
            <a:pPr marL="800100" lvl="1" indent="-342900"/>
            <a:endParaRPr lang="pl-PL" altLang="pl-PL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pl-PL" altLang="pl-PL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Drugi egzemplarz protokołu </a:t>
            </a:r>
            <a:r>
              <a:rPr lang="pl-PL" altLang="pl-PL" dirty="0" smtClean="0">
                <a:latin typeface="Arial" pitchFamily="34" charset="0"/>
                <a:cs typeface="Arial" pitchFamily="34" charset="0"/>
              </a:rPr>
              <a:t>komisja: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l-PL" altLang="pl-PL" dirty="0" smtClean="0">
                <a:latin typeface="Arial" pitchFamily="34" charset="0"/>
                <a:cs typeface="Arial" pitchFamily="34" charset="0"/>
              </a:rPr>
              <a:t> wkłada do opisanej koperty, którą zakleja i  opieczętowuje na złączeniach,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l-PL" altLang="pl-PL" dirty="0" smtClean="0">
                <a:latin typeface="Arial" pitchFamily="34" charset="0"/>
                <a:cs typeface="Arial" pitchFamily="34" charset="0"/>
              </a:rPr>
              <a:t> dołącza do materiałów komisji, które będą deponowane w Urzędzie Miasta Tychy.</a:t>
            </a:r>
          </a:p>
          <a:p>
            <a:pPr marL="800100" lvl="1" indent="-342900" algn="just"/>
            <a:endParaRPr lang="pl-PL" altLang="pl-PL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v"/>
            </a:pPr>
            <a:r>
              <a:rPr lang="pl-PL" altLang="pl-PL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Trzeci egzemplarz protokołu </a:t>
            </a:r>
            <a:r>
              <a:rPr lang="pl-PL" altLang="pl-PL" dirty="0" smtClean="0">
                <a:latin typeface="Arial" pitchFamily="34" charset="0"/>
                <a:cs typeface="Arial" pitchFamily="34" charset="0"/>
              </a:rPr>
              <a:t>komisja wywiesza w miejscu publicznie dostępnym.</a:t>
            </a:r>
          </a:p>
          <a:p>
            <a:pPr marL="342900" indent="-342900" algn="just"/>
            <a:r>
              <a:rPr lang="pl-PL" altLang="pl-PL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marL="342900" indent="-342900" algn="just"/>
            <a:r>
              <a:rPr lang="pl-PL" altLang="pl-PL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marL="342900" indent="-342900" algn="just"/>
            <a:r>
              <a:rPr lang="pl-PL" altLang="pl-PL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pl-PL" altLang="pl-PL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Skserowany oryginał protokołu jest przekazywany (bez koperty) pełnomocnikowi Okręgowej Komisji Wyborczej wraz z zamkniętą kopertą zawierającą oryginał protokołu.</a:t>
            </a:r>
            <a:endParaRPr lang="pl-PL" altLang="pl-PL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/>
          <p:cNvSpPr txBox="1"/>
          <p:nvPr/>
        </p:nvSpPr>
        <p:spPr>
          <a:xfrm>
            <a:off x="395536" y="116632"/>
            <a:ext cx="84969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SPORZĄDZANIE PROTOKOŁU GŁOSOWANIA W PRZYPADKU BRAKU WSPOMAGANIA INFORMATYCZNEGO</a:t>
            </a:r>
            <a:endParaRPr lang="pl-PL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107504" y="908720"/>
          <a:ext cx="8928992" cy="57606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7560840"/>
              </a:tblGrid>
              <a:tr h="2659509"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Czynność</a:t>
                      </a:r>
                      <a:r>
                        <a:rPr lang="pl-PL" sz="16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1</a:t>
                      </a:r>
                      <a:endParaRPr lang="pl-PL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Po sporządzeniu projektu protokołu komisja obwodowa:</a:t>
                      </a:r>
                    </a:p>
                    <a:p>
                      <a:endParaRPr lang="pl-PL" sz="18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pl-PL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nanosi wszystkie dane z projektu na </a:t>
                      </a:r>
                      <a:r>
                        <a:rPr lang="pl-PL" sz="18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oryginał protokołu</a:t>
                      </a:r>
                      <a:r>
                        <a:rPr lang="pl-PL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  <a:p>
                      <a:pPr algn="just"/>
                      <a:r>
                        <a:rPr lang="pl-PL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 Na tym etapie oryginał protokołu </a:t>
                      </a:r>
                      <a:r>
                        <a:rPr lang="pl-PL" sz="1800" b="0" u="sng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nie jest jeszcze podpisywany</a:t>
                      </a:r>
                      <a:r>
                        <a:rPr lang="pl-PL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  <a:p>
                      <a:pPr algn="just"/>
                      <a:r>
                        <a:rPr lang="pl-PL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 Sugestia – do wpisania danych należy używać narzędzia</a:t>
                      </a:r>
                    </a:p>
                    <a:p>
                      <a:pPr algn="just"/>
                      <a:r>
                        <a:rPr lang="pl-PL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 pisarskiego o innym niż</a:t>
                      </a:r>
                      <a:r>
                        <a:rPr lang="pl-PL" sz="18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pl-PL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czarny kolorze.</a:t>
                      </a:r>
                    </a:p>
                    <a:p>
                      <a:pPr algn="just"/>
                      <a:endParaRPr lang="pl-PL" sz="18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buFont typeface="Wingdings" pitchFamily="2" charset="2"/>
                        <a:buChar char="Ø"/>
                      </a:pPr>
                      <a:r>
                        <a:rPr lang="pl-PL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sprawdza zgodność danych zawartych w protokole z projektem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15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Czynność</a:t>
                      </a:r>
                      <a:r>
                        <a:rPr lang="pl-PL" sz="16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2</a:t>
                      </a:r>
                      <a:endParaRPr lang="pl-PL" sz="16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800" dirty="0" smtClean="0">
                          <a:latin typeface="Arial" pitchFamily="34" charset="0"/>
                          <a:cs typeface="Arial" pitchFamily="34" charset="0"/>
                        </a:rPr>
                        <a:t>Wykonanie </a:t>
                      </a:r>
                      <a:r>
                        <a:rPr lang="pl-PL" sz="18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dwóch kserokopii </a:t>
                      </a:r>
                      <a:r>
                        <a:rPr lang="pl-PL" sz="1800" dirty="0" smtClean="0">
                          <a:latin typeface="Arial" pitchFamily="34" charset="0"/>
                          <a:cs typeface="Arial" pitchFamily="34" charset="0"/>
                        </a:rPr>
                        <a:t>oryginału protokołu </a:t>
                      </a:r>
                      <a:endParaRPr lang="pl-PL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46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Czynność</a:t>
                      </a:r>
                      <a:r>
                        <a:rPr lang="pl-PL" sz="16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3</a:t>
                      </a:r>
                      <a:endParaRPr lang="pl-PL" sz="16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pl-PL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Clr>
                          <a:schemeClr val="tx1"/>
                        </a:buClr>
                        <a:buFont typeface="Wingdings" pitchFamily="2" charset="2"/>
                        <a:buChar char="Ø"/>
                      </a:pPr>
                      <a:r>
                        <a:rPr lang="pl-PL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podpisanie</a:t>
                      </a:r>
                      <a:r>
                        <a:rPr lang="pl-PL" dirty="0" smtClean="0">
                          <a:latin typeface="Arial" pitchFamily="34" charset="0"/>
                          <a:cs typeface="Arial" pitchFamily="34" charset="0"/>
                        </a:rPr>
                        <a:t> wszystkich trzech egzemplarzy protokołów na ostatniej stronie</a:t>
                      </a:r>
                    </a:p>
                    <a:p>
                      <a:pPr lvl="0">
                        <a:buClr>
                          <a:schemeClr val="tx1"/>
                        </a:buClr>
                        <a:buFont typeface="Wingdings" pitchFamily="2" charset="2"/>
                        <a:buChar char="Ø"/>
                      </a:pPr>
                      <a:r>
                        <a:rPr lang="pl-PL" b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pl-PL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parafowanie</a:t>
                      </a:r>
                      <a:r>
                        <a:rPr lang="pl-PL" dirty="0" smtClean="0">
                          <a:latin typeface="Arial" pitchFamily="34" charset="0"/>
                          <a:cs typeface="Arial" pitchFamily="34" charset="0"/>
                        </a:rPr>
                        <a:t> każdej ze stron – dot. wszystkich</a:t>
                      </a:r>
                      <a:r>
                        <a:rPr lang="pl-PL" baseline="0" dirty="0" smtClean="0">
                          <a:latin typeface="Arial" pitchFamily="34" charset="0"/>
                          <a:cs typeface="Arial" pitchFamily="34" charset="0"/>
                        </a:rPr>
                        <a:t> trzech egzemplarzy </a:t>
                      </a:r>
                    </a:p>
                    <a:p>
                      <a:pPr lvl="0">
                        <a:buClr>
                          <a:schemeClr val="tx1"/>
                        </a:buClr>
                        <a:buFont typeface="Wingdings" pitchFamily="2" charset="2"/>
                        <a:buNone/>
                      </a:pPr>
                      <a:r>
                        <a:rPr lang="pl-PL" baseline="0" dirty="0" smtClean="0">
                          <a:latin typeface="Arial" pitchFamily="34" charset="0"/>
                          <a:cs typeface="Arial" pitchFamily="34" charset="0"/>
                        </a:rPr>
                        <a:t>    protokołów</a:t>
                      </a:r>
                    </a:p>
                    <a:p>
                      <a:pPr lvl="0">
                        <a:buClr>
                          <a:schemeClr val="tx1"/>
                        </a:buClr>
                        <a:buFont typeface="Wingdings" pitchFamily="2" charset="2"/>
                        <a:buChar char="Ø"/>
                      </a:pPr>
                      <a:r>
                        <a:rPr lang="pl-PL" b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pl-PL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opieczętowanie </a:t>
                      </a:r>
                      <a:r>
                        <a:rPr lang="pl-PL" dirty="0" smtClean="0">
                          <a:latin typeface="Arial" pitchFamily="34" charset="0"/>
                          <a:cs typeface="Arial" pitchFamily="34" charset="0"/>
                        </a:rPr>
                        <a:t> protokołu – ostatnia strona każdego protokołu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648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Czynność</a:t>
                      </a:r>
                      <a:r>
                        <a:rPr lang="pl-PL" sz="16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4</a:t>
                      </a:r>
                      <a:endParaRPr lang="pl-PL" sz="16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altLang="pl-PL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Podanie do wiadomości publicznej </a:t>
                      </a:r>
                      <a:r>
                        <a:rPr lang="pl-PL" altLang="pl-PL" dirty="0" smtClean="0">
                          <a:latin typeface="Arial" pitchFamily="34" charset="0"/>
                          <a:cs typeface="Arial" pitchFamily="34" charset="0"/>
                        </a:rPr>
                        <a:t>(wywieszenie)</a:t>
                      </a:r>
                      <a:r>
                        <a:rPr lang="pl-PL" altLang="pl-PL" baseline="0" dirty="0" smtClean="0">
                          <a:latin typeface="Arial" pitchFamily="34" charset="0"/>
                          <a:cs typeface="Arial" pitchFamily="34" charset="0"/>
                        </a:rPr>
                        <a:t> jednego egzemplarza protokołu – jedna z dwóch kserokopii</a:t>
                      </a:r>
                      <a:endParaRPr lang="pl-PL" altLang="pl-PL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79512" y="184710"/>
          <a:ext cx="8640960" cy="57645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4019"/>
                <a:gridCol w="7316941"/>
              </a:tblGrid>
              <a:tr h="1610370"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Czynność</a:t>
                      </a:r>
                      <a:r>
                        <a:rPr lang="pl-PL" sz="16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5</a:t>
                      </a:r>
                      <a:endParaRPr lang="pl-PL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altLang="pl-PL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altLang="pl-PL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Dołączenie do</a:t>
                      </a:r>
                      <a:r>
                        <a:rPr lang="pl-PL" altLang="pl-PL" b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materiałów komisji </a:t>
                      </a:r>
                      <a:r>
                        <a:rPr lang="pl-PL" altLang="pl-PL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egzemplarza protokołu (druga kopia protokołu). Materiały zostaną </a:t>
                      </a:r>
                      <a:r>
                        <a:rPr lang="pl-PL" altLang="pl-PL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zdeponowane w Urzędzie Miasta Tychy – </a:t>
                      </a:r>
                      <a:r>
                        <a:rPr lang="pl-PL" altLang="pl-PL" b="0" u="sng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koperta „protokół głosowania – egzemplarz nr 2”</a:t>
                      </a:r>
                    </a:p>
                    <a:p>
                      <a:endParaRPr lang="pl-PL" sz="18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064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Czynność</a:t>
                      </a:r>
                      <a:r>
                        <a:rPr lang="pl-PL" sz="16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6</a:t>
                      </a:r>
                      <a:endParaRPr lang="pl-PL" sz="16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800" dirty="0" smtClean="0">
                          <a:latin typeface="Arial" pitchFamily="34" charset="0"/>
                          <a:cs typeface="Arial" pitchFamily="34" charset="0"/>
                        </a:rPr>
                        <a:t>Wykonanie </a:t>
                      </a:r>
                      <a:r>
                        <a:rPr lang="pl-PL" sz="18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kserokopii</a:t>
                      </a:r>
                      <a:r>
                        <a:rPr lang="pl-PL" sz="1800" b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pl-PL" sz="1800" dirty="0" smtClean="0">
                          <a:latin typeface="Arial" pitchFamily="34" charset="0"/>
                          <a:cs typeface="Arial" pitchFamily="34" charset="0"/>
                        </a:rPr>
                        <a:t>oryginału protokołu – podpisanego, opieczętowanego,</a:t>
                      </a:r>
                      <a:r>
                        <a:rPr lang="pl-PL" sz="1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pl-PL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lang="pl-PL" sz="1800" dirty="0" err="1" smtClean="0">
                          <a:latin typeface="Arial" pitchFamily="34" charset="0"/>
                          <a:cs typeface="Arial" pitchFamily="34" charset="0"/>
                        </a:rPr>
                        <a:t>parafowanego</a:t>
                      </a:r>
                      <a:r>
                        <a:rPr lang="pl-PL" sz="1800" dirty="0" smtClean="0">
                          <a:latin typeface="Arial" pitchFamily="34" charset="0"/>
                          <a:cs typeface="Arial" pitchFamily="34" charset="0"/>
                        </a:rPr>
                        <a:t>          w celu przekazania pełnomocnikowi Okręgowej Komisji Wyborczej</a:t>
                      </a:r>
                      <a:endParaRPr lang="pl-PL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045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Czynność</a:t>
                      </a:r>
                      <a:r>
                        <a:rPr lang="pl-PL" sz="16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7</a:t>
                      </a:r>
                      <a:endParaRPr lang="pl-PL" sz="16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pl-PL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buClr>
                          <a:schemeClr val="tx1"/>
                        </a:buClr>
                        <a:buFont typeface="Wingdings" pitchFamily="2" charset="2"/>
                        <a:buNone/>
                      </a:pPr>
                      <a:r>
                        <a:rPr lang="pl-PL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Spakowanie</a:t>
                      </a:r>
                      <a:r>
                        <a:rPr lang="pl-PL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pl-PL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do koperty </a:t>
                      </a:r>
                      <a:r>
                        <a:rPr lang="pl-PL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oryginału protokołu </a:t>
                      </a:r>
                      <a:r>
                        <a:rPr lang="pl-PL" b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pl-PL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pl-PL" b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pl-PL" altLang="pl-PL" b="0" u="sng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koperta „protokół głosowania – egzemplarz nr 1”</a:t>
                      </a:r>
                      <a:endParaRPr lang="pl-PL" b="1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431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Czynność</a:t>
                      </a:r>
                      <a:r>
                        <a:rPr lang="pl-PL" sz="16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8</a:t>
                      </a:r>
                      <a:endParaRPr lang="pl-PL" sz="16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altLang="pl-PL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Przekazanie</a:t>
                      </a:r>
                      <a:r>
                        <a:rPr lang="pl-PL" altLang="pl-PL" b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pełnomocnikowi Okręgowej Komisji Wyborczej</a:t>
                      </a:r>
                      <a:r>
                        <a:rPr lang="pl-PL" altLang="pl-PL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br>
                        <a:rPr lang="pl-PL" altLang="pl-PL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pl-PL" altLang="pl-PL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 Urzędzie Miasta Tychy: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pl-PL" altLang="pl-PL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oryginału protokołu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pl-PL" altLang="pl-PL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wykonanej kserokopii protokołu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pl-PL" altLang="pl-PL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z</a:t>
                      </a:r>
                      <a:r>
                        <a:rPr kumimoji="0" 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estawienia liczby osób głosujących na podstawie zaświadczenia</a:t>
                      </a:r>
                      <a:r>
                        <a:rPr lang="pl-PL" sz="18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br>
                        <a:rPr lang="pl-PL" sz="1800" b="0" dirty="0" smtClean="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pl-PL" sz="1800" b="0" dirty="0" smtClean="0">
                          <a:latin typeface="Arial" pitchFamily="34" charset="0"/>
                          <a:cs typeface="Arial" pitchFamily="34" charset="0"/>
                        </a:rPr>
                        <a:t>    </a:t>
                      </a:r>
                      <a:r>
                        <a:rPr kumimoji="0" 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o prawie do głosowania oraz rozliczenia głosowania</a:t>
                      </a:r>
                      <a:br>
                        <a:rPr kumimoji="0" 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</a:br>
                      <a:r>
                        <a:rPr kumimoji="0" 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    korespondencyjnego – w materiałach wyborczych</a:t>
                      </a:r>
                      <a:endParaRPr kumimoji="0" 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Strzałka w prawo 7"/>
          <p:cNvSpPr/>
          <p:nvPr/>
        </p:nvSpPr>
        <p:spPr>
          <a:xfrm>
            <a:off x="5508104" y="2204864"/>
            <a:ext cx="93610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/>
          </p:cNvSpPr>
          <p:nvPr/>
        </p:nvSpPr>
        <p:spPr>
          <a:xfrm>
            <a:off x="250825" y="115889"/>
            <a:ext cx="8713788" cy="360784"/>
          </a:xfrm>
          <a:prstGeom prst="rect">
            <a:avLst/>
          </a:prstGeom>
        </p:spPr>
        <p:txBody>
          <a:bodyPr vert="horz" anchor="ctr">
            <a:normAutofit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Protokoły zostaną zwrócone w następujących przypadkach:</a:t>
            </a:r>
          </a:p>
        </p:txBody>
      </p:sp>
      <p:sp>
        <p:nvSpPr>
          <p:cNvPr id="3" name="pole tekstowe 3"/>
          <p:cNvSpPr txBox="1">
            <a:spLocks noChangeArrowheads="1"/>
          </p:cNvSpPr>
          <p:nvPr/>
        </p:nvSpPr>
        <p:spPr bwMode="auto">
          <a:xfrm>
            <a:off x="107504" y="548680"/>
            <a:ext cx="8856663" cy="6711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 typeface="Wingdings" pitchFamily="2" charset="2"/>
              <a:buChar char="v"/>
              <a:defRPr/>
            </a:pPr>
            <a:r>
              <a:rPr lang="pl-PL" altLang="pl-PL" sz="1800" dirty="0" smtClean="0"/>
              <a:t>Braku pieczęci lub odciśnięciu nieczytelnej pieczęci.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v"/>
              <a:defRPr/>
            </a:pPr>
            <a:endParaRPr lang="pl-PL" altLang="pl-PL" sz="800" dirty="0" smtClean="0"/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v"/>
              <a:defRPr/>
            </a:pPr>
            <a:r>
              <a:rPr lang="pl-PL" altLang="pl-PL" sz="1800" dirty="0" smtClean="0"/>
              <a:t>Braku podpisów członków komisji w protokole głosowania.  </a:t>
            </a:r>
          </a:p>
          <a:p>
            <a:pPr algn="just" eaLnBrk="1" hangingPunct="1">
              <a:spcBef>
                <a:spcPct val="0"/>
              </a:spcBef>
              <a:buNone/>
              <a:defRPr/>
            </a:pPr>
            <a:endParaRPr lang="pl-PL" altLang="pl-PL" sz="1600" dirty="0" smtClean="0"/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v"/>
              <a:defRPr/>
            </a:pPr>
            <a:r>
              <a:rPr lang="pl-PL" altLang="pl-PL" sz="1800" dirty="0" smtClean="0"/>
              <a:t>W przypadku sporządzenia protokołu bez wspomagania informatycznego - braku paraf członków komisji na stronie nr 1 lub nr 2 protokołu. </a:t>
            </a:r>
          </a:p>
          <a:p>
            <a:pPr algn="just" eaLnBrk="1" hangingPunct="1">
              <a:spcBef>
                <a:spcPct val="0"/>
              </a:spcBef>
              <a:buNone/>
              <a:defRPr/>
            </a:pPr>
            <a:endParaRPr lang="pl-PL" altLang="pl-PL" sz="1000" dirty="0" smtClean="0"/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v"/>
              <a:defRPr/>
            </a:pPr>
            <a:r>
              <a:rPr lang="pl-PL" altLang="pl-PL" sz="1800" dirty="0" smtClean="0"/>
              <a:t>Braku ustosunkowania się komisji w pkt. 15, 16, 17 protokołu w przypadku niezgodności wynikłych w częściach I. i II. protokołu.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v"/>
              <a:defRPr/>
            </a:pPr>
            <a:endParaRPr lang="pl-PL" altLang="pl-PL" sz="1050" dirty="0"/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v"/>
              <a:defRPr/>
            </a:pPr>
            <a:r>
              <a:rPr lang="pl-PL" altLang="pl-PL" sz="1800" dirty="0"/>
              <a:t>Gdy komisja obwodowa nie ustosunkuje się pisemnie do wniesionych uwag mężów zaufania</a:t>
            </a:r>
            <a:r>
              <a:rPr lang="pl-PL" altLang="pl-PL" sz="1800" dirty="0" smtClean="0"/>
              <a:t>.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v"/>
              <a:defRPr/>
            </a:pPr>
            <a:endParaRPr lang="pl-PL" altLang="pl-PL" sz="1100" dirty="0" smtClean="0"/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v"/>
              <a:defRPr/>
            </a:pPr>
            <a:r>
              <a:rPr lang="pl-PL" altLang="pl-PL" sz="1800" dirty="0" smtClean="0"/>
              <a:t>Gdy stwierdzono, iż komisja mylnie zakwalifikowała </a:t>
            </a:r>
            <a:r>
              <a:rPr lang="pl-PL" altLang="pl-PL" sz="1800" dirty="0" smtClean="0">
                <a:solidFill>
                  <a:srgbClr val="FF0000"/>
                </a:solidFill>
              </a:rPr>
              <a:t>głosy</a:t>
            </a:r>
            <a:r>
              <a:rPr lang="pl-PL" altLang="pl-PL" sz="1800" dirty="0" smtClean="0"/>
              <a:t> nieważne  jako </a:t>
            </a:r>
            <a:r>
              <a:rPr lang="pl-PL" altLang="pl-PL" sz="1800" dirty="0" smtClean="0">
                <a:solidFill>
                  <a:srgbClr val="FF0000"/>
                </a:solidFill>
              </a:rPr>
              <a:t>karty</a:t>
            </a:r>
            <a:r>
              <a:rPr lang="pl-PL" altLang="pl-PL" sz="1800" dirty="0" smtClean="0"/>
              <a:t> nieważne (wpis do pkt. 11 zamiast pkt. 12). Komisja Okręgowa będzie wyjaśniała każdy przypadek wystąpienia </a:t>
            </a:r>
            <a:r>
              <a:rPr lang="pl-PL" altLang="pl-PL" sz="1800" dirty="0" smtClean="0">
                <a:solidFill>
                  <a:srgbClr val="FF0000"/>
                </a:solidFill>
              </a:rPr>
              <a:t>karty</a:t>
            </a:r>
            <a:r>
              <a:rPr lang="pl-PL" altLang="pl-PL" sz="1800" dirty="0" smtClean="0"/>
              <a:t> nieważnej. Komisja obwodowa </a:t>
            </a:r>
            <a:r>
              <a:rPr lang="pl-PL" altLang="pl-PL" sz="1800" u="sng" dirty="0" smtClean="0"/>
              <a:t>może</a:t>
            </a:r>
            <a:r>
              <a:rPr lang="pl-PL" altLang="pl-PL" sz="1800" dirty="0" smtClean="0"/>
              <a:t> w pkt. 21 wpisać jakie to były </a:t>
            </a:r>
            <a:r>
              <a:rPr lang="pl-PL" altLang="pl-PL" sz="1800" dirty="0" smtClean="0">
                <a:solidFill>
                  <a:srgbClr val="FF0000"/>
                </a:solidFill>
              </a:rPr>
              <a:t>karty</a:t>
            </a:r>
            <a:r>
              <a:rPr lang="pl-PL" altLang="pl-PL" sz="1800" dirty="0" smtClean="0"/>
              <a:t> lub </a:t>
            </a:r>
            <a:r>
              <a:rPr lang="pl-PL" altLang="pl-PL" sz="1800" dirty="0" smtClean="0">
                <a:solidFill>
                  <a:srgbClr val="FF0000"/>
                </a:solidFill>
              </a:rPr>
              <a:t>głosy</a:t>
            </a:r>
            <a:r>
              <a:rPr lang="pl-PL" altLang="pl-PL" sz="1800" dirty="0" smtClean="0"/>
              <a:t> nieważne.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v"/>
              <a:defRPr/>
            </a:pPr>
            <a:endParaRPr lang="pl-PL" altLang="pl-PL" sz="1100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pl-PL" altLang="pl-PL" sz="1800" dirty="0" smtClean="0"/>
              <a:t>Braku zapisu o treści „brak uwag” w pkt. 15, 16, 17, 21 „brak zarządzeń” w pkt. 18 oraz „brak zarzutów” w pkt. 19 i 20 protokołu w przypadkach, gdy nie wniesiono uwag, zarzutów oraz nie wydano zarządzeń.</a:t>
            </a:r>
          </a:p>
          <a:p>
            <a:pPr marL="285750" indent="-285750">
              <a:buFont typeface="Wingdings" pitchFamily="2" charset="2"/>
              <a:buChar char="v"/>
            </a:pPr>
            <a:endParaRPr lang="pl-PL" altLang="pl-PL" sz="800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pl-PL" altLang="pl-PL" sz="1800" dirty="0" smtClean="0"/>
              <a:t>Gdy treść koniecznych wyjaśnień komisji nie zostanie zawarta w pkt. 15, 16, 17 protokołu. 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v"/>
              <a:defRPr/>
            </a:pPr>
            <a:endParaRPr lang="pl-PL" altLang="pl-PL" sz="1800" dirty="0" smtClean="0"/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v"/>
              <a:defRPr/>
            </a:pPr>
            <a:endParaRPr lang="pl-PL" altLang="pl-PL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79512" y="188640"/>
            <a:ext cx="8676456" cy="6786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altLang="pl-PL" b="1" dirty="0" smtClean="0">
                <a:latin typeface="Arial" pitchFamily="34" charset="0"/>
                <a:cs typeface="Arial" pitchFamily="34" charset="0"/>
              </a:rPr>
              <a:t>W przypadku stwierdzenia przez pełnomocnika OKW błędów w protokole głosowania w obwodzie</a:t>
            </a:r>
            <a:r>
              <a:rPr lang="pl-PL" altLang="pl-PL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ctr"/>
            <a:endParaRPr lang="pl-PL" altLang="pl-PL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l-PL" altLang="pl-PL" dirty="0" smtClean="0">
                <a:latin typeface="Arial" pitchFamily="34" charset="0"/>
                <a:cs typeface="Arial" pitchFamily="34" charset="0"/>
              </a:rPr>
              <a:t>  przewodniczący komisji niezwłocznie zwołuje posiedzenie komisji w celu</a:t>
            </a:r>
            <a:br>
              <a:rPr lang="pl-PL" altLang="pl-PL" dirty="0" smtClean="0">
                <a:latin typeface="Arial" pitchFamily="34" charset="0"/>
                <a:cs typeface="Arial" pitchFamily="34" charset="0"/>
              </a:rPr>
            </a:br>
            <a:r>
              <a:rPr lang="pl-PL" altLang="pl-PL" dirty="0" smtClean="0">
                <a:latin typeface="Arial" pitchFamily="34" charset="0"/>
                <a:cs typeface="Arial" pitchFamily="34" charset="0"/>
              </a:rPr>
              <a:t>     usunięcia błędów, </a:t>
            </a:r>
          </a:p>
          <a:p>
            <a:pPr algn="just"/>
            <a:endParaRPr lang="pl-PL" altLang="pl-PL" sz="11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l-PL" altLang="pl-PL" dirty="0" smtClean="0">
                <a:latin typeface="Arial" pitchFamily="34" charset="0"/>
                <a:cs typeface="Arial" pitchFamily="34" charset="0"/>
              </a:rPr>
              <a:t>  na pierwszej stronie protokołu należy uczynić adnotację </a:t>
            </a:r>
            <a:br>
              <a:rPr lang="pl-PL" altLang="pl-PL" dirty="0" smtClean="0">
                <a:latin typeface="Arial" pitchFamily="34" charset="0"/>
                <a:cs typeface="Arial" pitchFamily="34" charset="0"/>
              </a:rPr>
            </a:br>
            <a:r>
              <a:rPr lang="pl-PL" altLang="pl-PL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pl-PL" altLang="pl-PL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„WADLIWY. PODLEGAŁ SPROSTOWANIU”</a:t>
            </a:r>
            <a:r>
              <a:rPr lang="pl-PL" altLang="pl-PL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algn="just">
              <a:buFont typeface="Wingdings" pitchFamily="2" charset="2"/>
              <a:buChar char="ü"/>
            </a:pPr>
            <a:endParaRPr lang="pl-PL" altLang="pl-PL" sz="11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l-PL" altLang="pl-PL" dirty="0" smtClean="0">
                <a:latin typeface="Arial" pitchFamily="34" charset="0"/>
                <a:cs typeface="Arial" pitchFamily="34" charset="0"/>
              </a:rPr>
              <a:t>  adnotację tę opatrują podpisami wszyscy członkowie komisji obecni przy tej</a:t>
            </a:r>
            <a:br>
              <a:rPr lang="pl-PL" altLang="pl-PL" dirty="0" smtClean="0">
                <a:latin typeface="Arial" pitchFamily="34" charset="0"/>
                <a:cs typeface="Arial" pitchFamily="34" charset="0"/>
              </a:rPr>
            </a:br>
            <a:r>
              <a:rPr lang="pl-PL" altLang="pl-PL" dirty="0" smtClean="0">
                <a:latin typeface="Arial" pitchFamily="34" charset="0"/>
                <a:cs typeface="Arial" pitchFamily="34" charset="0"/>
              </a:rPr>
              <a:t>     czynności,</a:t>
            </a:r>
          </a:p>
          <a:p>
            <a:pPr algn="just"/>
            <a:endParaRPr lang="pl-PL" altLang="pl-PL" sz="11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l-PL" altLang="pl-PL" dirty="0" smtClean="0">
                <a:latin typeface="Arial" pitchFamily="34" charset="0"/>
                <a:cs typeface="Arial" pitchFamily="34" charset="0"/>
              </a:rPr>
              <a:t>  adnotację opatruje się pieczęcią komisji,</a:t>
            </a:r>
          </a:p>
          <a:p>
            <a:endParaRPr lang="pl-PL" altLang="pl-PL" sz="11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l-PL" altLang="pl-PL" dirty="0" smtClean="0">
                <a:latin typeface="Arial" pitchFamily="34" charset="0"/>
                <a:cs typeface="Arial" pitchFamily="34" charset="0"/>
              </a:rPr>
              <a:t>  poprawiony protokół komisja przekazuje  wraz z jego kopią, pełnomocnikowi</a:t>
            </a:r>
            <a:br>
              <a:rPr lang="pl-PL" altLang="pl-PL" dirty="0" smtClean="0">
                <a:latin typeface="Arial" pitchFamily="34" charset="0"/>
                <a:cs typeface="Arial" pitchFamily="34" charset="0"/>
              </a:rPr>
            </a:br>
            <a:r>
              <a:rPr lang="pl-PL" altLang="pl-PL" dirty="0" smtClean="0">
                <a:latin typeface="Arial" pitchFamily="34" charset="0"/>
                <a:cs typeface="Arial" pitchFamily="34" charset="0"/>
              </a:rPr>
              <a:t>    okręgowej komisji wyborczej,</a:t>
            </a:r>
          </a:p>
          <a:p>
            <a:pPr algn="just"/>
            <a:endParaRPr lang="pl-PL" altLang="pl-PL" sz="11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l-PL" altLang="pl-PL" dirty="0" smtClean="0">
                <a:latin typeface="Arial" pitchFamily="34" charset="0"/>
                <a:cs typeface="Arial" pitchFamily="34" charset="0"/>
              </a:rPr>
              <a:t> po otrzymaniu poprawionej kopii protokołu pełnomocnik sprawdza, czy błędy</a:t>
            </a:r>
            <a:br>
              <a:rPr lang="pl-PL" altLang="pl-PL" dirty="0" smtClean="0">
                <a:latin typeface="Arial" pitchFamily="34" charset="0"/>
                <a:cs typeface="Arial" pitchFamily="34" charset="0"/>
              </a:rPr>
            </a:br>
            <a:r>
              <a:rPr lang="pl-PL" altLang="pl-PL" dirty="0" smtClean="0">
                <a:latin typeface="Arial" pitchFamily="34" charset="0"/>
                <a:cs typeface="Arial" pitchFamily="34" charset="0"/>
              </a:rPr>
              <a:t>    usunięto i potwierdza poprawność ustalonych wyników</a:t>
            </a:r>
          </a:p>
          <a:p>
            <a:endParaRPr lang="pl-PL" sz="1400" dirty="0" smtClean="0">
              <a:latin typeface="Arial" pitchFamily="34" charset="0"/>
              <a:cs typeface="Arial" pitchFamily="34" charset="0"/>
            </a:endParaRPr>
          </a:p>
          <a:p>
            <a:endParaRPr lang="pl-PL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pl-PL" altLang="pl-PL" b="1" dirty="0" smtClean="0">
                <a:latin typeface="Arial" pitchFamily="34" charset="0"/>
                <a:cs typeface="Arial" pitchFamily="34" charset="0"/>
              </a:rPr>
              <a:t>Protokół zawierający błędy stanowi dokument z głosowania</a:t>
            </a:r>
            <a:r>
              <a:rPr lang="pl-PL" altLang="pl-PL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pl-PL" altLang="pl-PL" sz="1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l-PL" altLang="pl-PL" b="1" dirty="0" smtClean="0">
                <a:latin typeface="Arial" pitchFamily="34" charset="0"/>
                <a:cs typeface="Arial" pitchFamily="34" charset="0"/>
              </a:rPr>
              <a:t>Podaniu do wiadomości publicznej podlegają oba protokoły – wadliwy </a:t>
            </a:r>
            <a:br>
              <a:rPr lang="pl-PL" altLang="pl-PL" b="1" dirty="0" smtClean="0">
                <a:latin typeface="Arial" pitchFamily="34" charset="0"/>
                <a:cs typeface="Arial" pitchFamily="34" charset="0"/>
              </a:rPr>
            </a:br>
            <a:r>
              <a:rPr lang="pl-PL" altLang="pl-PL" b="1" dirty="0" smtClean="0">
                <a:latin typeface="Arial" pitchFamily="34" charset="0"/>
                <a:cs typeface="Arial" pitchFamily="34" charset="0"/>
              </a:rPr>
              <a:t>i sprostowany.</a:t>
            </a:r>
          </a:p>
          <a:p>
            <a:endParaRPr lang="pl-PL" altLang="pl-PL" dirty="0" smtClean="0">
              <a:latin typeface="Arial" pitchFamily="34" charset="0"/>
              <a:cs typeface="Arial" pitchFamily="34" charset="0"/>
            </a:endParaRPr>
          </a:p>
          <a:p>
            <a:endParaRPr lang="pl-PL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683568" y="1988840"/>
            <a:ext cx="799288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 smtClean="0">
                <a:latin typeface="Arial" pitchFamily="34" charset="0"/>
                <a:cs typeface="Arial" pitchFamily="34" charset="0"/>
              </a:rPr>
              <a:t>Dziękuję za uwagę</a:t>
            </a:r>
          </a:p>
          <a:p>
            <a:pPr algn="ctr"/>
            <a:endParaRPr lang="pl-PL" sz="8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l-PL" sz="2800" dirty="0" smtClean="0">
                <a:latin typeface="Arial" pitchFamily="34" charset="0"/>
                <a:cs typeface="Arial" pitchFamily="34" charset="0"/>
              </a:rPr>
              <a:t>Pełnomocnik Okręgowej Komisji Wyborczej</a:t>
            </a:r>
          </a:p>
          <a:p>
            <a:pPr algn="ctr"/>
            <a:endParaRPr lang="pl-PL" sz="8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l-PL" sz="2800" dirty="0" smtClean="0">
                <a:latin typeface="Arial" pitchFamily="34" charset="0"/>
                <a:cs typeface="Arial" pitchFamily="34" charset="0"/>
              </a:rPr>
              <a:t>Paulina BORYCZKO- WĄSIK</a:t>
            </a:r>
            <a:endParaRPr lang="pl-PL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0" y="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Rozliczanie kart do głosowania</a:t>
            </a:r>
          </a:p>
          <a:p>
            <a:pPr algn="ctr"/>
            <a:endParaRPr lang="pl-PL" sz="3200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l-PL" sz="32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308681" y="548680"/>
          <a:ext cx="8800929" cy="1097280"/>
        </p:xfrm>
        <a:graphic>
          <a:graphicData uri="http://schemas.openxmlformats.org/drawingml/2006/table">
            <a:tbl>
              <a:tblPr/>
              <a:tblGrid>
                <a:gridCol w="520929"/>
                <a:gridCol w="5220000"/>
                <a:gridCol w="612000"/>
                <a:gridCol w="612000"/>
                <a:gridCol w="612000"/>
                <a:gridCol w="612000"/>
                <a:gridCol w="612000"/>
              </a:tblGrid>
              <a:tr h="7920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08" marR="45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latin typeface="Arial"/>
                          <a:ea typeface="Calibri"/>
                          <a:cs typeface="Times New Roman"/>
                        </a:rPr>
                        <a:t>Liczba wyborców uprawnionych do głosowania (umieszczonych w spisie, </a:t>
                      </a:r>
                      <a:r>
                        <a:rPr lang="pl-PL" sz="1800" dirty="0" smtClean="0">
                          <a:latin typeface="Arial"/>
                          <a:ea typeface="Calibri"/>
                          <a:cs typeface="Times New Roman"/>
                        </a:rPr>
                        <a:t>z uwzględnieniem </a:t>
                      </a:r>
                      <a:r>
                        <a:rPr lang="pl-PL" sz="1800" dirty="0">
                          <a:latin typeface="Arial"/>
                          <a:ea typeface="Calibri"/>
                          <a:cs typeface="Times New Roman"/>
                        </a:rPr>
                        <a:t>dodatkowych formularzy) w chwili zakończenia głosowania</a:t>
                      </a:r>
                      <a:endParaRPr lang="pl-PL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08" marR="45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Strzałka w lewo 4"/>
          <p:cNvSpPr/>
          <p:nvPr/>
        </p:nvSpPr>
        <p:spPr>
          <a:xfrm>
            <a:off x="5543600" y="188640"/>
            <a:ext cx="3600400" cy="1772816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Liczba wyborców umieszczonych w spisie + osoby dopisane przez komisję w trakcie głosowania</a:t>
            </a:r>
            <a:endParaRPr lang="pl-PL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308686" y="2132856"/>
          <a:ext cx="8764929" cy="936104"/>
        </p:xfrm>
        <a:graphic>
          <a:graphicData uri="http://schemas.openxmlformats.org/drawingml/2006/table">
            <a:tbl>
              <a:tblPr/>
              <a:tblGrid>
                <a:gridCol w="520929"/>
                <a:gridCol w="5184000"/>
                <a:gridCol w="612000"/>
                <a:gridCol w="612000"/>
                <a:gridCol w="612000"/>
                <a:gridCol w="612000"/>
                <a:gridCol w="612000"/>
              </a:tblGrid>
              <a:tr h="9361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08" marR="45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latin typeface="Arial"/>
                          <a:ea typeface="Calibri"/>
                          <a:cs typeface="Times New Roman"/>
                        </a:rPr>
                        <a:t>Komisja otrzymała kart do głosowania</a:t>
                      </a:r>
                      <a:endParaRPr lang="pl-PL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08" marR="45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Strzałka w lewo 6"/>
          <p:cNvSpPr/>
          <p:nvPr/>
        </p:nvSpPr>
        <p:spPr>
          <a:xfrm>
            <a:off x="5580112" y="1844824"/>
            <a:ext cx="3563888" cy="1440160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Liczba wynikająca </a:t>
            </a:r>
            <a:br>
              <a:rPr lang="pl-PL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l-PL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 porannego przeliczenia kart</a:t>
            </a:r>
            <a:endParaRPr lang="pl-PL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323528" y="3068960"/>
          <a:ext cx="8798898" cy="1882508"/>
        </p:xfrm>
        <a:graphic>
          <a:graphicData uri="http://schemas.openxmlformats.org/drawingml/2006/table">
            <a:tbl>
              <a:tblPr/>
              <a:tblGrid>
                <a:gridCol w="518898"/>
                <a:gridCol w="5220000"/>
                <a:gridCol w="597806"/>
                <a:gridCol w="626194"/>
                <a:gridCol w="612000"/>
                <a:gridCol w="612000"/>
                <a:gridCol w="612000"/>
              </a:tblGrid>
              <a:tr h="9361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pl-PL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08" marR="45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latin typeface="Arial"/>
                          <a:ea typeface="Calibri"/>
                          <a:cs typeface="Times New Roman"/>
                        </a:rPr>
                        <a:t>Nie</a:t>
                      </a:r>
                      <a:r>
                        <a:rPr lang="pl-PL" sz="1800" baseline="0" dirty="0" smtClean="0">
                          <a:latin typeface="Arial"/>
                          <a:ea typeface="Calibri"/>
                          <a:cs typeface="Times New Roman"/>
                        </a:rPr>
                        <a:t> wykorzystano </a:t>
                      </a:r>
                      <a:r>
                        <a:rPr lang="pl-PL" sz="1800" dirty="0" smtClean="0">
                          <a:latin typeface="Arial"/>
                          <a:ea typeface="Calibri"/>
                          <a:cs typeface="Times New Roman"/>
                        </a:rPr>
                        <a:t>kart do głosowania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i="1" dirty="0" smtClean="0">
                          <a:solidFill>
                            <a:schemeClr val="accent2"/>
                          </a:solidFill>
                          <a:latin typeface="Arial"/>
                          <a:ea typeface="Calibri"/>
                          <a:cs typeface="Times New Roman"/>
                        </a:rPr>
                        <a:t>Zapakować</a:t>
                      </a:r>
                      <a:r>
                        <a:rPr lang="pl-PL" sz="1800" b="1" i="1" baseline="0" dirty="0" smtClean="0">
                          <a:solidFill>
                            <a:schemeClr val="accent2"/>
                          </a:solidFill>
                          <a:latin typeface="Arial"/>
                          <a:ea typeface="Calibri"/>
                          <a:cs typeface="Times New Roman"/>
                        </a:rPr>
                        <a:t> w pakiet, opieczętować go i opisać</a:t>
                      </a:r>
                      <a:endParaRPr lang="pl-PL" sz="1800" b="1" i="1" dirty="0" smtClean="0">
                        <a:solidFill>
                          <a:schemeClr val="accent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08" marR="45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08" marR="45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i="1" dirty="0">
                        <a:solidFill>
                          <a:schemeClr val="accent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08" marR="45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45908" marR="45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>
                          <a:latin typeface="Arial"/>
                          <a:ea typeface="Calibri"/>
                          <a:cs typeface="Times New Roman"/>
                        </a:rPr>
                        <a:t>Liczba wyborców, którym wydano karty do głosowania (liczba podpisów w spisie oraz adnotacje „odmowa podpisu”)</a:t>
                      </a:r>
                    </a:p>
                  </a:txBody>
                  <a:tcPr marL="45908" marR="45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08" marR="45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i="1" dirty="0">
                        <a:solidFill>
                          <a:schemeClr val="accent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08" marR="45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Strzałka w lewo 8"/>
          <p:cNvSpPr/>
          <p:nvPr/>
        </p:nvSpPr>
        <p:spPr>
          <a:xfrm>
            <a:off x="5436096" y="3429000"/>
            <a:ext cx="3707904" cy="2304256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Liczba podpisów potwierdzających otrzymanie karty do głosowania + adnotacje „odmowa podpisu” – zastępujące podpisy</a:t>
            </a:r>
            <a:endParaRPr lang="pl-PL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179512" y="5877272"/>
            <a:ext cx="8712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>
                <a:latin typeface="Arial" pitchFamily="34" charset="0"/>
                <a:cs typeface="Arial" pitchFamily="34" charset="0"/>
              </a:rPr>
              <a:t>Liczba z </a:t>
            </a:r>
            <a:r>
              <a:rPr lang="pl-PL" sz="2000" dirty="0" err="1" smtClean="0">
                <a:latin typeface="Arial" pitchFamily="34" charset="0"/>
                <a:cs typeface="Arial" pitchFamily="34" charset="0"/>
              </a:rPr>
              <a:t>pkt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 4 nie może być większa od liczby z </a:t>
            </a:r>
            <a:r>
              <a:rPr lang="pl-PL" sz="2000" dirty="0" err="1" smtClean="0">
                <a:latin typeface="Arial" pitchFamily="34" charset="0"/>
                <a:cs typeface="Arial" pitchFamily="34" charset="0"/>
              </a:rPr>
              <a:t>pkt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 1 protokołu głosowania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.</a:t>
            </a:r>
            <a:endParaRPr lang="pl-PL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51520" y="404664"/>
            <a:ext cx="871296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SUMA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  liczby kart niewykorzystanych (</a:t>
            </a:r>
            <a:r>
              <a:rPr lang="pl-PL" sz="2400" dirty="0" err="1" smtClean="0">
                <a:latin typeface="Arial" pitchFamily="34" charset="0"/>
                <a:cs typeface="Arial" pitchFamily="34" charset="0"/>
              </a:rPr>
              <a:t>pkt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 3 protokołu) i liczby wyborców, którym wydano kartę do głosowania </a:t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>( </a:t>
            </a:r>
            <a:r>
              <a:rPr lang="pl-PL" sz="2400" dirty="0" err="1" smtClean="0">
                <a:latin typeface="Arial" pitchFamily="34" charset="0"/>
                <a:cs typeface="Arial" pitchFamily="34" charset="0"/>
              </a:rPr>
              <a:t>pkt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 4 protokołu)  </a:t>
            </a:r>
            <a:r>
              <a:rPr lang="pl-PL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stanowi liczbę kart, które otrzymała komisja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  (</a:t>
            </a:r>
            <a:r>
              <a:rPr lang="pl-PL" sz="2400" dirty="0" err="1" smtClean="0">
                <a:latin typeface="Arial" pitchFamily="34" charset="0"/>
                <a:cs typeface="Arial" pitchFamily="34" charset="0"/>
              </a:rPr>
              <a:t>pkt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 2 protokołu).</a:t>
            </a:r>
          </a:p>
          <a:p>
            <a:pPr algn="just"/>
            <a:endParaRPr lang="pl-PL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l-PL" sz="2400" u="sng" dirty="0" smtClean="0">
                <a:latin typeface="Arial" pitchFamily="34" charset="0"/>
                <a:cs typeface="Arial" pitchFamily="34" charset="0"/>
              </a:rPr>
              <a:t>W razie stwierdzenia niezgodności należy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just"/>
            <a:endParaRPr lang="pl-PL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l-PL" sz="2400" dirty="0" smtClean="0">
                <a:latin typeface="Arial" pitchFamily="34" charset="0"/>
                <a:cs typeface="Arial" pitchFamily="34" charset="0"/>
              </a:rPr>
              <a:t>  ponownie przeliczyć podpisy w spisie,</a:t>
            </a:r>
          </a:p>
          <a:p>
            <a:pPr algn="just"/>
            <a:endParaRPr lang="pl-PL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l-PL" sz="2400" dirty="0" smtClean="0">
                <a:latin typeface="Arial" pitchFamily="34" charset="0"/>
                <a:cs typeface="Arial" pitchFamily="34" charset="0"/>
              </a:rPr>
              <a:t> przypuszczalną  przyczynę niezgodności opisać w </a:t>
            </a:r>
            <a:r>
              <a:rPr lang="pl-PL" sz="2400" dirty="0" err="1" smtClean="0">
                <a:latin typeface="Arial" pitchFamily="34" charset="0"/>
                <a:cs typeface="Arial" pitchFamily="34" charset="0"/>
              </a:rPr>
              <a:t>pkt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>    15 protokołu.</a:t>
            </a:r>
          </a:p>
          <a:p>
            <a:pPr algn="just"/>
            <a:r>
              <a:rPr lang="pl-PL" sz="2400" dirty="0" smtClean="0">
                <a:latin typeface="Arial" pitchFamily="34" charset="0"/>
                <a:cs typeface="Arial" pitchFamily="34" charset="0"/>
              </a:rPr>
              <a:t>    Jeżeli niezgodność nie występuje, w </a:t>
            </a:r>
            <a:r>
              <a:rPr lang="pl-PL" sz="2400" dirty="0" err="1" smtClean="0">
                <a:latin typeface="Arial" pitchFamily="34" charset="0"/>
                <a:cs typeface="Arial" pitchFamily="34" charset="0"/>
              </a:rPr>
              <a:t>pkt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 15 protokołu</a:t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>     należy wpisać „brak uwag”.</a:t>
            </a:r>
          </a:p>
          <a:p>
            <a:pPr algn="just"/>
            <a:endParaRPr lang="pl-PL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51520" y="0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>
                <a:latin typeface="Arial" pitchFamily="34" charset="0"/>
                <a:cs typeface="Arial" pitchFamily="34" charset="0"/>
              </a:rPr>
              <a:t>Głosowanie przez pełnomocnika, głosowanie na podstawie zaświadczenia </a:t>
            </a:r>
            <a:br>
              <a:rPr lang="pl-PL" b="1" dirty="0" smtClean="0">
                <a:latin typeface="Arial" pitchFamily="34" charset="0"/>
                <a:cs typeface="Arial" pitchFamily="34" charset="0"/>
              </a:rPr>
            </a:br>
            <a:r>
              <a:rPr lang="pl-PL" b="1" dirty="0" smtClean="0">
                <a:latin typeface="Arial" pitchFamily="34" charset="0"/>
                <a:cs typeface="Arial" pitchFamily="34" charset="0"/>
              </a:rPr>
              <a:t>o prawie do głosowania, głosowanie korespondencyjne</a:t>
            </a:r>
            <a:endParaRPr lang="pl-PL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79512" y="692696"/>
          <a:ext cx="8800929" cy="792088"/>
        </p:xfrm>
        <a:graphic>
          <a:graphicData uri="http://schemas.openxmlformats.org/drawingml/2006/table">
            <a:tbl>
              <a:tblPr/>
              <a:tblGrid>
                <a:gridCol w="520929"/>
                <a:gridCol w="5220000"/>
                <a:gridCol w="612000"/>
                <a:gridCol w="612000"/>
                <a:gridCol w="612000"/>
                <a:gridCol w="612000"/>
                <a:gridCol w="612000"/>
              </a:tblGrid>
              <a:tr h="7920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08" marR="45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i="0" dirty="0">
                          <a:latin typeface="Arial"/>
                          <a:ea typeface="Calibri"/>
                          <a:cs typeface="Times New Roman"/>
                        </a:rPr>
                        <a:t>Liczba wyborców </a:t>
                      </a:r>
                      <a:r>
                        <a:rPr lang="pl-PL" sz="1600" i="0" dirty="0" smtClean="0">
                          <a:latin typeface="Arial"/>
                          <a:ea typeface="Calibri"/>
                          <a:cs typeface="Times New Roman"/>
                        </a:rPr>
                        <a:t>głosujących przez pełnomocnika</a:t>
                      </a:r>
                      <a:r>
                        <a:rPr lang="pl-PL" sz="1600" i="0" baseline="0" dirty="0" smtClean="0">
                          <a:latin typeface="Arial"/>
                          <a:ea typeface="Calibri"/>
                          <a:cs typeface="Times New Roman"/>
                        </a:rPr>
                        <a:t> (liczba kart do głosowania wydanych na podstawie otrzymanych przez komisję aktów pełnomocnictwa)</a:t>
                      </a:r>
                      <a:endParaRPr lang="pl-PL" sz="16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08" marR="45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179512" y="1700808"/>
            <a:ext cx="878497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Liczba podpisów pełnomocników głosujących w imieniu wyborców ujętych </a:t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>
                <a:latin typeface="Arial" pitchFamily="34" charset="0"/>
                <a:cs typeface="Arial" pitchFamily="34" charset="0"/>
              </a:rPr>
              <a:t>    w spisie,    znajdujących się obok dopisku „pełnomocnik” w rubryce spisu „Uwagi” .</a:t>
            </a:r>
          </a:p>
          <a:p>
            <a:pPr algn="just"/>
            <a:endParaRPr lang="pl-PL" sz="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  Liczba podpisów pełnomocników </a:t>
            </a:r>
            <a:r>
              <a:rPr lang="pl-PL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musi być równa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liczbie otrzymanych aktów</a:t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>
                <a:latin typeface="Arial" pitchFamily="34" charset="0"/>
                <a:cs typeface="Arial" pitchFamily="34" charset="0"/>
              </a:rPr>
              <a:t>     pełnomocnictwa  - z pominięciem tych, które komisja otrzymała od osób, których</a:t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>
                <a:latin typeface="Arial" pitchFamily="34" charset="0"/>
                <a:cs typeface="Arial" pitchFamily="34" charset="0"/>
              </a:rPr>
              <a:t>     pełnomocnictwo wygasło lub zostało cofnięte.</a:t>
            </a:r>
            <a:endParaRPr lang="pl-PL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343071" y="3429000"/>
          <a:ext cx="8800929" cy="792088"/>
        </p:xfrm>
        <a:graphic>
          <a:graphicData uri="http://schemas.openxmlformats.org/drawingml/2006/table">
            <a:tbl>
              <a:tblPr/>
              <a:tblGrid>
                <a:gridCol w="520929"/>
                <a:gridCol w="5220000"/>
                <a:gridCol w="612000"/>
                <a:gridCol w="612000"/>
                <a:gridCol w="612000"/>
                <a:gridCol w="612000"/>
                <a:gridCol w="612000"/>
              </a:tblGrid>
              <a:tr h="7920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08" marR="45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Arial"/>
                          <a:ea typeface="Calibri"/>
                          <a:cs typeface="Times New Roman"/>
                        </a:rPr>
                        <a:t>Liczba wyborców </a:t>
                      </a:r>
                      <a:r>
                        <a:rPr lang="pl-PL" sz="1600" dirty="0" smtClean="0">
                          <a:latin typeface="Arial"/>
                          <a:ea typeface="Calibri"/>
                          <a:cs typeface="Times New Roman"/>
                        </a:rPr>
                        <a:t>głosujących </a:t>
                      </a:r>
                      <a:r>
                        <a:rPr lang="pl-PL" sz="1600" baseline="0" dirty="0" smtClean="0">
                          <a:latin typeface="Arial"/>
                          <a:ea typeface="Calibri"/>
                          <a:cs typeface="Times New Roman"/>
                        </a:rPr>
                        <a:t> na podstawie zaświadczenia o prawie do głosowania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08" marR="45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pole tekstowe 6"/>
          <p:cNvSpPr txBox="1"/>
          <p:nvPr/>
        </p:nvSpPr>
        <p:spPr>
          <a:xfrm>
            <a:off x="179512" y="4509120"/>
            <a:ext cx="8712968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Liczba adnotacji w rubryce spisu „Uwagi”  potwierdzających głosowanie </a:t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>
                <a:latin typeface="Arial" pitchFamily="34" charset="0"/>
                <a:cs typeface="Arial" pitchFamily="34" charset="0"/>
              </a:rPr>
              <a:t>    na podstawie    zaświadczenia o prawie do głosowania.</a:t>
            </a:r>
          </a:p>
          <a:p>
            <a:pPr algn="just">
              <a:buFont typeface="Wingdings" pitchFamily="2" charset="2"/>
              <a:buChar char="v"/>
            </a:pPr>
            <a:endParaRPr lang="pl-PL" sz="11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 Liczba adnotacji potwierdzających głosowanie na podstawie zaświadczenia </a:t>
            </a:r>
            <a:r>
              <a:rPr lang="pl-PL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musi</a:t>
            </a:r>
            <a:br>
              <a:rPr lang="pl-PL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pl-PL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być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równa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liczbie otrzymanych zaświadczeń</a:t>
            </a:r>
          </a:p>
          <a:p>
            <a:pPr algn="just"/>
            <a:r>
              <a:rPr lang="pl-PL" dirty="0" smtClean="0">
                <a:latin typeface="Arial" pitchFamily="34" charset="0"/>
                <a:cs typeface="Arial" pitchFamily="34" charset="0"/>
              </a:rPr>
              <a:t>    Uwaga! Zaświadczenia nie można zwrócić wyborcy lecz należy dołączyć je do</a:t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>
                <a:latin typeface="Arial" pitchFamily="34" charset="0"/>
                <a:cs typeface="Arial" pitchFamily="34" charset="0"/>
              </a:rPr>
              <a:t>    spisu wyborców.</a:t>
            </a:r>
            <a:endParaRPr lang="pl-PL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179513" y="692697"/>
          <a:ext cx="8712967" cy="4536504"/>
        </p:xfrm>
        <a:graphic>
          <a:graphicData uri="http://schemas.openxmlformats.org/drawingml/2006/table">
            <a:tbl>
              <a:tblPr/>
              <a:tblGrid>
                <a:gridCol w="515723"/>
                <a:gridCol w="5167829"/>
                <a:gridCol w="605883"/>
                <a:gridCol w="605883"/>
                <a:gridCol w="605883"/>
                <a:gridCol w="605883"/>
                <a:gridCol w="605883"/>
              </a:tblGrid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Arial"/>
                          <a:ea typeface="Calibri"/>
                          <a:cs typeface="Times New Roman"/>
                        </a:rPr>
                        <a:t>7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08" marR="45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Arial"/>
                          <a:ea typeface="Calibri"/>
                          <a:cs typeface="Times New Roman"/>
                        </a:rPr>
                        <a:t>Liczba </a:t>
                      </a:r>
                      <a:r>
                        <a:rPr lang="pl-PL" sz="1600" dirty="0" smtClean="0">
                          <a:latin typeface="Arial"/>
                          <a:ea typeface="Calibri"/>
                          <a:cs typeface="Times New Roman"/>
                        </a:rPr>
                        <a:t>wyborców,</a:t>
                      </a:r>
                      <a:r>
                        <a:rPr lang="pl-PL" sz="1600" baseline="0" dirty="0" smtClean="0">
                          <a:latin typeface="Arial"/>
                          <a:ea typeface="Calibri"/>
                          <a:cs typeface="Times New Roman"/>
                        </a:rPr>
                        <a:t> którym wysłano pakiety wyborcze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08" marR="45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</a:t>
                      </a:r>
                      <a:endParaRPr lang="pl-PL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908" marR="45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Liczba</a:t>
                      </a:r>
                      <a:r>
                        <a:rPr lang="pl-PL" sz="16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otrzymanych kopert zwrotnych</a:t>
                      </a:r>
                      <a:endParaRPr lang="pl-PL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908" marR="45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8a</a:t>
                      </a:r>
                      <a:endParaRPr lang="pl-PL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908" marR="45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Liczba kopert zwrotnych, w których nie było oświadczenia</a:t>
                      </a:r>
                      <a:r>
                        <a:rPr lang="pl-PL" sz="16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o osobistym i tajnym oddaniu głosu</a:t>
                      </a:r>
                      <a:endParaRPr lang="pl-PL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908" marR="45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8b</a:t>
                      </a:r>
                      <a:endParaRPr lang="pl-PL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908" marR="45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Liczba kopert zwrotnych, w których oświadczenie</a:t>
                      </a:r>
                      <a:r>
                        <a:rPr lang="pl-PL" sz="16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nie było podpisane przez wyborcę</a:t>
                      </a:r>
                      <a:endParaRPr lang="pl-PL" sz="16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908" marR="45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8c</a:t>
                      </a:r>
                      <a:endParaRPr lang="pl-PL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908" marR="45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Liczba kopert zwrotnych, w których nie było koperty</a:t>
                      </a:r>
                      <a:r>
                        <a:rPr lang="pl-PL" sz="16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na kartę do głosowania</a:t>
                      </a:r>
                      <a:endParaRPr lang="pl-PL" sz="16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908" marR="45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8d</a:t>
                      </a:r>
                      <a:endParaRPr lang="pl-PL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908" marR="45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Liczba kopert zwrotnych, w których </a:t>
                      </a:r>
                      <a:r>
                        <a:rPr lang="pl-PL" sz="16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znajdowała się niezaklejona koperta na kartę do głosowania</a:t>
                      </a:r>
                      <a:endParaRPr lang="pl-PL" sz="16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908" marR="45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8e</a:t>
                      </a:r>
                      <a:endParaRPr lang="pl-PL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908" marR="45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Liczba kopert </a:t>
                      </a:r>
                      <a:r>
                        <a:rPr lang="pl-PL" sz="16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na kartę do głosowania wrzuconych do urny</a:t>
                      </a:r>
                      <a:endParaRPr lang="pl-PL" sz="16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908" marR="45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Strzałka w lewo 2"/>
          <p:cNvSpPr/>
          <p:nvPr/>
        </p:nvSpPr>
        <p:spPr>
          <a:xfrm>
            <a:off x="5543600" y="188640"/>
            <a:ext cx="3600400" cy="1772816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Informacja w spisie </a:t>
            </a:r>
            <a:br>
              <a:rPr lang="pl-PL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l-PL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 wysłaniu pakietu wyborczego</a:t>
            </a:r>
            <a:endParaRPr lang="pl-PL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323528" y="5445224"/>
            <a:ext cx="8424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 smtClean="0">
                <a:latin typeface="Arial" pitchFamily="34" charset="0"/>
                <a:cs typeface="Arial" pitchFamily="34" charset="0"/>
              </a:rPr>
              <a:t>Pozycje od 7 do 8e dotyczą tylko obwodów wyznaczonych do głosowania korespondencyjnego. Pozostałe obwodowe komisje wyborcze wpisują </a:t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>
                <a:latin typeface="Arial" pitchFamily="34" charset="0"/>
                <a:cs typeface="Arial" pitchFamily="34" charset="0"/>
              </a:rPr>
              <a:t>w poszczególnych pozycjach cyfrę „0”. </a:t>
            </a:r>
            <a:endParaRPr lang="pl-PL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79512" y="240804"/>
            <a:ext cx="878497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Ustalanie wyników głosowania</a:t>
            </a:r>
          </a:p>
          <a:p>
            <a:pPr algn="ctr"/>
            <a:endParaRPr lang="pl-PL" sz="2000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Komisja sprawdza czy pieczęcie na urnie oraz na wlocie do urny nie zostały</a:t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>
                <a:latin typeface="Arial" pitchFamily="34" charset="0"/>
                <a:cs typeface="Arial" pitchFamily="34" charset="0"/>
              </a:rPr>
              <a:t>    naruszone,    otwiera urnę i wyjmuje z niej karty do głosowania.</a:t>
            </a:r>
          </a:p>
          <a:p>
            <a:pPr algn="just">
              <a:buFont typeface="Wingdings" pitchFamily="2" charset="2"/>
              <a:buChar char="v"/>
            </a:pPr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 W przypadku stwierdzenia, że w urnie znajdują się inne przedmioty niż karty do</a:t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>
                <a:latin typeface="Arial" pitchFamily="34" charset="0"/>
                <a:cs typeface="Arial" pitchFamily="34" charset="0"/>
              </a:rPr>
              <a:t>     głosowania, komisja oddziela je od kart do głosowania, a informację </a:t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>
                <a:latin typeface="Arial" pitchFamily="34" charset="0"/>
                <a:cs typeface="Arial" pitchFamily="34" charset="0"/>
              </a:rPr>
              <a:t>     o ich odnalezieniu odnotowuje w </a:t>
            </a:r>
            <a:r>
              <a:rPr lang="pl-PL" b="1" dirty="0" smtClean="0">
                <a:latin typeface="Arial" pitchFamily="34" charset="0"/>
                <a:cs typeface="Arial" pitchFamily="34" charset="0"/>
              </a:rPr>
              <a:t>pkt 21 protokołu.</a:t>
            </a:r>
          </a:p>
          <a:p>
            <a:pPr algn="just">
              <a:buFont typeface="Wingdings" pitchFamily="2" charset="2"/>
              <a:buChar char="v"/>
            </a:pPr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 Komisja wyznaczona do głosowania korespondencyjnego:</a:t>
            </a:r>
          </a:p>
          <a:p>
            <a:pPr lvl="1" algn="just">
              <a:buFont typeface="Wingdings" pitchFamily="2" charset="2"/>
              <a:buChar char="ü"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 wyjmuje ze znajdujących się w urnie kopert na kartę do głosowania karty </a:t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>
                <a:latin typeface="Arial" pitchFamily="34" charset="0"/>
                <a:cs typeface="Arial" pitchFamily="34" charset="0"/>
              </a:rPr>
              <a:t>    do głosowania    i ustala ich liczbę – </a:t>
            </a:r>
            <a:r>
              <a:rPr lang="pl-PL" b="1" dirty="0" smtClean="0">
                <a:latin typeface="Arial" pitchFamily="34" charset="0"/>
                <a:cs typeface="Arial" pitchFamily="34" charset="0"/>
              </a:rPr>
              <a:t>pkt 9a protokołu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lvl="1" algn="just">
              <a:buFont typeface="Wingdings" pitchFamily="2" charset="2"/>
              <a:buChar char="ü"/>
            </a:pPr>
            <a:r>
              <a:rPr lang="pl-PL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porównuje otrzymaną liczbę z liczbą adnotacji w spisie wyborców </a:t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>
                <a:latin typeface="Arial" pitchFamily="34" charset="0"/>
                <a:cs typeface="Arial" pitchFamily="34" charset="0"/>
              </a:rPr>
              <a:t>     informujących, że wyborca głosował korespondencyjnie.</a:t>
            </a:r>
          </a:p>
          <a:p>
            <a:pPr lvl="1" algn="just"/>
            <a:r>
              <a:rPr lang="pl-PL" b="1" dirty="0" smtClean="0">
                <a:latin typeface="Arial" pitchFamily="34" charset="0"/>
                <a:cs typeface="Arial" pitchFamily="34" charset="0"/>
              </a:rPr>
              <a:t>Różnica jest możliwa tylko wtedy,  gdy koperta na kartę do głosowania była pusta –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sytuację taką opisuje się w 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pkt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21 protokołu głosowania.</a:t>
            </a:r>
          </a:p>
          <a:p>
            <a:pPr lvl="1" algn="just"/>
            <a:r>
              <a:rPr lang="pl-PL" dirty="0" smtClean="0">
                <a:latin typeface="Arial" pitchFamily="34" charset="0"/>
                <a:cs typeface="Arial" pitchFamily="34" charset="0"/>
              </a:rPr>
              <a:t>Koperty na kartę do głosowania, z których komisja wyjęła kartę, pakuje się </a:t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>
                <a:latin typeface="Arial" pitchFamily="34" charset="0"/>
                <a:cs typeface="Arial" pitchFamily="34" charset="0"/>
              </a:rPr>
              <a:t>w pakiet, opisuje się go i odkłada do dokumentacji komisji.</a:t>
            </a:r>
          </a:p>
          <a:p>
            <a:pPr lvl="1" algn="just"/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 Komisja przegląda wszystkie karty i wydziela z nich karty całkowicie przedarte </a:t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>
                <a:latin typeface="Arial" pitchFamily="34" charset="0"/>
                <a:cs typeface="Arial" pitchFamily="34" charset="0"/>
              </a:rPr>
              <a:t>    na dwie lub więcej części, których </a:t>
            </a:r>
            <a:r>
              <a:rPr lang="pl-PL" b="1" dirty="0" smtClean="0">
                <a:latin typeface="Arial" pitchFamily="34" charset="0"/>
                <a:cs typeface="Arial" pitchFamily="34" charset="0"/>
              </a:rPr>
              <a:t>nie bierze się pod uwagę przy obliczeniach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.</a:t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pl-PL" smtClean="0">
                <a:latin typeface="Arial" pitchFamily="34" charset="0"/>
                <a:cs typeface="Arial" pitchFamily="34" charset="0"/>
              </a:rPr>
              <a:t>Karty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te należy zapakować w pakiet, opieczętować go i opisać.</a:t>
            </a:r>
            <a:endParaRPr lang="pl-PL" sz="32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251520" y="836712"/>
          <a:ext cx="8424936" cy="979226"/>
        </p:xfrm>
        <a:graphic>
          <a:graphicData uri="http://schemas.openxmlformats.org/drawingml/2006/table">
            <a:tbl>
              <a:tblPr/>
              <a:tblGrid>
                <a:gridCol w="496844"/>
                <a:gridCol w="4998146"/>
                <a:gridCol w="572399"/>
                <a:gridCol w="599580"/>
                <a:gridCol w="585989"/>
                <a:gridCol w="585989"/>
                <a:gridCol w="585989"/>
              </a:tblGrid>
              <a:tr h="4183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>
                          <a:latin typeface="Arial"/>
                          <a:ea typeface="Calibri"/>
                          <a:cs typeface="Times New Roman"/>
                        </a:rPr>
                        <a:t>9</a:t>
                      </a:r>
                      <a:endParaRPr lang="pl-PL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08" marR="45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latin typeface="Arial"/>
                          <a:ea typeface="Calibri"/>
                          <a:cs typeface="Times New Roman"/>
                        </a:rPr>
                        <a:t>Liczba</a:t>
                      </a:r>
                      <a:r>
                        <a:rPr lang="pl-PL" sz="1600" baseline="0" dirty="0" smtClean="0">
                          <a:latin typeface="Arial"/>
                          <a:ea typeface="Calibri"/>
                          <a:cs typeface="Times New Roman"/>
                        </a:rPr>
                        <a:t> kart wyjętych z urny</a:t>
                      </a:r>
                      <a:endParaRPr lang="pl-PL" sz="1600" b="1" i="1" dirty="0" smtClean="0">
                        <a:solidFill>
                          <a:schemeClr val="accent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08" marR="45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08" marR="45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i="1" dirty="0">
                        <a:solidFill>
                          <a:schemeClr val="accent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08" marR="45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70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9a</a:t>
                      </a:r>
                    </a:p>
                  </a:txBody>
                  <a:tcPr marL="45908" marR="45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aseline="0" dirty="0" smtClean="0">
                          <a:latin typeface="Arial"/>
                          <a:ea typeface="Calibri"/>
                          <a:cs typeface="Times New Roman"/>
                        </a:rPr>
                        <a:t>w tym liczba kart wyjętych z koperty na kartę do głosowania</a:t>
                      </a:r>
                      <a:endParaRPr lang="pl-PL" sz="1600" dirty="0" smtClean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08" marR="45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i="1" dirty="0">
                        <a:solidFill>
                          <a:schemeClr val="accent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08" marR="45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pole tekstowe 3"/>
          <p:cNvSpPr txBox="1"/>
          <p:nvPr/>
        </p:nvSpPr>
        <p:spPr>
          <a:xfrm>
            <a:off x="179512" y="1844824"/>
            <a:ext cx="864096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 smtClean="0">
                <a:latin typeface="Arial" pitchFamily="34" charset="0"/>
                <a:cs typeface="Arial" pitchFamily="34" charset="0"/>
              </a:rPr>
              <a:t>Liczba kart wyjętych z urny (pkt 9 protokołu) pomniejszona o liczbę kart wyjętych </a:t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>
                <a:latin typeface="Arial" pitchFamily="34" charset="0"/>
                <a:cs typeface="Arial" pitchFamily="34" charset="0"/>
              </a:rPr>
              <a:t>z kopert na kartę do głosowania (pkt 9a protokołu) musi być równa liczbie wyborców, którym wydano karty do głosowania (pkt 4 protokołu). W przypadku wystąpienia różnicy między ustalonymi liczbami, przypuszczalną ich przyczynę należy opisać w </a:t>
            </a:r>
            <a:r>
              <a:rPr lang="pl-PL" b="1" dirty="0" err="1" smtClean="0">
                <a:latin typeface="Arial" pitchFamily="34" charset="0"/>
                <a:cs typeface="Arial" pitchFamily="34" charset="0"/>
              </a:rPr>
              <a:t>pkt</a:t>
            </a:r>
            <a:r>
              <a:rPr lang="pl-PL" b="1" dirty="0" smtClean="0">
                <a:latin typeface="Arial" pitchFamily="34" charset="0"/>
                <a:cs typeface="Arial" pitchFamily="34" charset="0"/>
              </a:rPr>
              <a:t>  16 protokołu głosowania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. Jeżeli różnica nie występuje </a:t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>
                <a:latin typeface="Arial" pitchFamily="34" charset="0"/>
                <a:cs typeface="Arial" pitchFamily="34" charset="0"/>
              </a:rPr>
              <a:t>w punkcie tym komisja pisze „brak uwag”.</a:t>
            </a:r>
          </a:p>
          <a:p>
            <a:pPr algn="just"/>
            <a:endParaRPr lang="pl-PL" sz="1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Komisja wydziela i liczy </a:t>
            </a:r>
            <a:r>
              <a:rPr lang="pl-PL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KARTY NIEWAŻNE </a:t>
            </a:r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buFont typeface="Wingdings" pitchFamily="2" charset="2"/>
              <a:buChar char="ü"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  inne niż ustalone urzędowo,</a:t>
            </a:r>
          </a:p>
          <a:p>
            <a:pPr lvl="1" algn="just">
              <a:buFont typeface="Wingdings" pitchFamily="2" charset="2"/>
              <a:buChar char="ü"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 nieopatrzone pieczęcią obwodowej komisji wyborczej</a:t>
            </a:r>
          </a:p>
          <a:p>
            <a:pPr algn="just"/>
            <a:r>
              <a:rPr lang="pl-PL" dirty="0" smtClean="0">
                <a:latin typeface="Arial" pitchFamily="34" charset="0"/>
                <a:cs typeface="Arial" pitchFamily="34" charset="0"/>
              </a:rPr>
              <a:t>    Przypuszczalną przyczynę wystąpienia kart nieważnych należy opisać w </a:t>
            </a:r>
            <a:r>
              <a:rPr lang="pl-PL" b="1" dirty="0" smtClean="0">
                <a:latin typeface="Arial" pitchFamily="34" charset="0"/>
                <a:cs typeface="Arial" pitchFamily="34" charset="0"/>
              </a:rPr>
              <a:t>pkt 17</a:t>
            </a:r>
            <a:br>
              <a:rPr lang="pl-PL" b="1" dirty="0" smtClean="0">
                <a:latin typeface="Arial" pitchFamily="34" charset="0"/>
                <a:cs typeface="Arial" pitchFamily="34" charset="0"/>
              </a:rPr>
            </a:br>
            <a:r>
              <a:rPr lang="pl-PL" b="1" dirty="0" smtClean="0">
                <a:latin typeface="Arial" pitchFamily="34" charset="0"/>
                <a:cs typeface="Arial" pitchFamily="34" charset="0"/>
              </a:rPr>
              <a:t>    protokołu głosowania.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Jeżeli liczba kart nieważnych wynosi „0” w pkt 17</a:t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>
                <a:latin typeface="Arial" pitchFamily="34" charset="0"/>
                <a:cs typeface="Arial" pitchFamily="34" charset="0"/>
              </a:rPr>
              <a:t>    protokołu należy wpisać   „brak uwag”. </a:t>
            </a:r>
          </a:p>
          <a:p>
            <a:pPr algn="just"/>
            <a:r>
              <a:rPr lang="pl-PL" sz="16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Karty nieważne należy zapakować w pakiet opieczętować go i opisać.</a:t>
            </a:r>
            <a:endParaRPr lang="pl-PL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0" y="188641"/>
            <a:ext cx="9036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Komisja liczy karty wyjęte z urny a ustaloną ich liczbę wpisuje w pkt 9 protokołu</a:t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>
                <a:latin typeface="Arial" pitchFamily="34" charset="0"/>
                <a:cs typeface="Arial" pitchFamily="34" charset="0"/>
              </a:rPr>
              <a:t>    głosowania.</a:t>
            </a:r>
            <a:endParaRPr lang="pl-PL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395536" y="5589240"/>
          <a:ext cx="8064895" cy="1039529"/>
        </p:xfrm>
        <a:graphic>
          <a:graphicData uri="http://schemas.openxmlformats.org/drawingml/2006/table">
            <a:tbl>
              <a:tblPr/>
              <a:tblGrid>
                <a:gridCol w="477363"/>
                <a:gridCol w="4783447"/>
                <a:gridCol w="560817"/>
                <a:gridCol w="560817"/>
                <a:gridCol w="560817"/>
                <a:gridCol w="560817"/>
                <a:gridCol w="560817"/>
              </a:tblGrid>
              <a:tr h="65229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latin typeface="Arial"/>
                          <a:ea typeface="Calibri"/>
                          <a:cs typeface="Times New Roman"/>
                        </a:rPr>
                        <a:t>10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08" marR="45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Arial"/>
                          <a:ea typeface="Calibri"/>
                          <a:cs typeface="Times New Roman"/>
                        </a:rPr>
                        <a:t>Liczba </a:t>
                      </a:r>
                      <a:r>
                        <a:rPr lang="pl-PL" sz="1600" dirty="0" smtClean="0">
                          <a:latin typeface="Arial"/>
                          <a:ea typeface="Calibri"/>
                          <a:cs typeface="Times New Roman"/>
                        </a:rPr>
                        <a:t>kart</a:t>
                      </a:r>
                      <a:r>
                        <a:rPr lang="pl-PL" sz="1600" baseline="0" dirty="0" smtClean="0">
                          <a:latin typeface="Arial"/>
                          <a:ea typeface="Calibri"/>
                          <a:cs typeface="Times New Roman"/>
                        </a:rPr>
                        <a:t> nieważnych (innych niż urzędowo ustalone lub nieopatrzonych pieczęcią obwodowej komisji wyborczej)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08" marR="45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00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</a:t>
                      </a:r>
                      <a:endParaRPr lang="pl-PL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908" marR="45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Liczba  kart ważnych</a:t>
                      </a:r>
                      <a:endParaRPr lang="pl-PL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908" marR="459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908" marR="459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Strzałka w lewo 7"/>
          <p:cNvSpPr/>
          <p:nvPr/>
        </p:nvSpPr>
        <p:spPr>
          <a:xfrm>
            <a:off x="5543600" y="5561856"/>
            <a:ext cx="3600400" cy="1296144"/>
          </a:xfrm>
          <a:prstGeom prst="leftArrow">
            <a:avLst>
              <a:gd name="adj1" fmla="val 50000"/>
              <a:gd name="adj2" fmla="val 45024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Suma liczb z </a:t>
            </a:r>
            <a:r>
              <a:rPr lang="pl-PL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pkt</a:t>
            </a:r>
            <a:r>
              <a:rPr lang="pl-PL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10 i 11 musi być równa liczbie z </a:t>
            </a:r>
            <a:r>
              <a:rPr lang="pl-PL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pkt</a:t>
            </a:r>
            <a:r>
              <a:rPr lang="pl-PL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9</a:t>
            </a:r>
            <a:endParaRPr lang="pl-PL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51520" y="332656"/>
            <a:ext cx="8712968" cy="44858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 smtClean="0">
                <a:latin typeface="Arial" pitchFamily="34" charset="0"/>
                <a:cs typeface="Arial" pitchFamily="34" charset="0"/>
              </a:rPr>
              <a:t>Komisja  jest zobowiązana przejrzeć całą kartę do głosowania. W trakcie przeglądania kart do głosowania komisja odkłada osobno karty z głosami ważnymi </a:t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>
                <a:latin typeface="Arial" pitchFamily="34" charset="0"/>
                <a:cs typeface="Arial" pitchFamily="34" charset="0"/>
              </a:rPr>
              <a:t>i osobno karty z głosami nieważnymi.</a:t>
            </a:r>
          </a:p>
          <a:p>
            <a:pPr algn="just"/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pl-PL" sz="2400" b="1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l-PL" sz="2400" b="1" u="sng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GŁOSY WAŻNE Z KART WAŻNYCH</a:t>
            </a:r>
          </a:p>
          <a:p>
            <a:pPr algn="ctr"/>
            <a:endParaRPr lang="pl-PL" sz="2400" b="1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endParaRPr lang="pl-PL" sz="105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Wyborca może głosować tylko na jednego kandydata – wyborca postawił znak „X” </a:t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>
                <a:latin typeface="Arial" pitchFamily="34" charset="0"/>
                <a:cs typeface="Arial" pitchFamily="34" charset="0"/>
              </a:rPr>
              <a:t>     w obrębie kratki przy nazwisku tylko jednego kandydata.</a:t>
            </a:r>
          </a:p>
          <a:p>
            <a:pPr algn="just"/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 Wszelkie znaki, wykreślenia, przekreślenia, w tym również i znak „X” postawiony </a:t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>
                <a:latin typeface="Arial" pitchFamily="34" charset="0"/>
                <a:cs typeface="Arial" pitchFamily="34" charset="0"/>
              </a:rPr>
              <a:t>    przez wyborcę poza przeznaczoną na to kratką, traktuje się jako </a:t>
            </a:r>
            <a:r>
              <a:rPr lang="pl-PL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DOPISKI,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które</a:t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>
                <a:latin typeface="Arial" pitchFamily="34" charset="0"/>
                <a:cs typeface="Arial" pitchFamily="34" charset="0"/>
              </a:rPr>
              <a:t>    nie wpływają na ważność głosu.</a:t>
            </a:r>
            <a:endParaRPr lang="pl-PL" sz="7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pl-PL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https://encrypted-tbn3.gstatic.com/images?q=tbn:ANd9GcQjjAQjL7GkXlAcHQyJXigHjqpPFLobQMkxyslnilTAFbr4iILE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797152"/>
            <a:ext cx="7560840" cy="1512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785</TotalTime>
  <Words>1397</Words>
  <Application>Microsoft Office PowerPoint</Application>
  <PresentationFormat>Pokaz na ekranie (4:3)</PresentationFormat>
  <Paragraphs>308</Paragraphs>
  <Slides>26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26</vt:i4>
      </vt:variant>
    </vt:vector>
  </HeadingPairs>
  <TitlesOfParts>
    <vt:vector size="27" baseType="lpstr">
      <vt:lpstr>Hol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  <vt:lpstr>Slajd 23</vt:lpstr>
      <vt:lpstr>Slajd 24</vt:lpstr>
      <vt:lpstr>Slajd 25</vt:lpstr>
      <vt:lpstr>Slajd 26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bmjgjkgjkmgkm</dc:title>
  <dc:creator>Your User Name</dc:creator>
  <cp:lastModifiedBy>pboryczko</cp:lastModifiedBy>
  <cp:revision>62</cp:revision>
  <dcterms:created xsi:type="dcterms:W3CDTF">2015-04-17T15:15:32Z</dcterms:created>
  <dcterms:modified xsi:type="dcterms:W3CDTF">2015-04-22T12:04:33Z</dcterms:modified>
</cp:coreProperties>
</file>