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61" r:id="rId2"/>
    <p:sldId id="260" r:id="rId3"/>
    <p:sldId id="256" r:id="rId4"/>
    <p:sldId id="257" r:id="rId5"/>
    <p:sldId id="259" r:id="rId6"/>
  </p:sldIdLst>
  <p:sldSz cx="9144000" cy="6858000" type="screen4x3"/>
  <p:notesSz cx="7099300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view3D>
      <c:rotX val="90"/>
      <c:hPercent val="58"/>
      <c:rotY val="35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tint val="0"/>
                <a:invGamma/>
              </a:srgbClr>
            </a:gs>
          </a:gsLst>
          <a:lin ang="5400000" scaled="1"/>
        </a:gradFill>
        <a:ln w="12700">
          <a:solidFill>
            <a:srgbClr val="C0C0C0"/>
          </a:solidFill>
          <a:prstDash val="solid"/>
        </a:ln>
      </c:spPr>
    </c:sideWall>
    <c:back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tint val="0"/>
                <a:invGamma/>
              </a:srgbClr>
            </a:gs>
          </a:gsLst>
          <a:lin ang="5400000" scaled="1"/>
        </a:gradFill>
        <a:ln w="12700">
          <a:solidFill>
            <a:srgbClr val="C0C0C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6705434876710679"/>
          <c:y val="1.371562623022762E-2"/>
          <c:w val="0.8381112984822936"/>
          <c:h val="0.89985693848354786"/>
        </c:manualLayout>
      </c:layout>
      <c:bar3DChart>
        <c:barDir val="col"/>
        <c:grouping val="stacked"/>
        <c:ser>
          <c:idx val="0"/>
          <c:order val="0"/>
          <c:tx>
            <c:strRef>
              <c:f>Sheet1!$A$3</c:f>
              <c:strCache>
                <c:ptCount val="1"/>
                <c:pt idx="0">
                  <c:v>Ilość wydanych decyzji</c:v>
                </c:pt>
              </c:strCache>
            </c:strRef>
          </c:tx>
          <c:spPr>
            <a:solidFill>
              <a:srgbClr val="9999FF"/>
            </a:solidFill>
            <a:ln w="11826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0000FF"/>
              </a:solidFill>
              <a:ln w="11826">
                <a:solidFill>
                  <a:srgbClr val="000000"/>
                </a:solidFill>
                <a:prstDash val="solid"/>
              </a:ln>
            </c:spPr>
          </c:dPt>
          <c:dLbls>
            <c:spPr>
              <a:solidFill>
                <a:prstClr val="white">
                  <a:lumMod val="95000"/>
                </a:prstClr>
              </a:solidFill>
              <a:ln w="23653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pl-PL"/>
              </a:p>
            </c:txPr>
            <c:showVal val="1"/>
          </c:dLbls>
          <c:cat>
            <c:strRef>
              <c:f>Sheet1!$B$1:$K$1</c:f>
              <c:strCache>
                <c:ptCount val="10"/>
                <c:pt idx="0">
                  <c:v>DKP</c:v>
                </c:pt>
                <c:pt idx="1">
                  <c:v>DUC</c:v>
                </c:pt>
                <c:pt idx="2">
                  <c:v>DUG</c:v>
                </c:pt>
                <c:pt idx="3">
                  <c:v>DUL</c:v>
                </c:pt>
                <c:pt idx="4">
                  <c:v>GGN</c:v>
                </c:pt>
                <c:pt idx="5">
                  <c:v>GWA</c:v>
                </c:pt>
                <c:pt idx="6">
                  <c:v>GWG</c:v>
                </c:pt>
                <c:pt idx="7">
                  <c:v>IGL</c:v>
                </c:pt>
                <c:pt idx="8">
                  <c:v>IKM</c:v>
                </c:pt>
                <c:pt idx="9">
                  <c:v>IKO</c:v>
                </c:pt>
              </c:strCache>
            </c:strRef>
          </c:cat>
          <c:val>
            <c:numRef>
              <c:f>Sheet1!$B$3:$K$3</c:f>
              <c:numCache>
                <c:formatCode>General</c:formatCode>
                <c:ptCount val="10"/>
                <c:pt idx="0">
                  <c:v>44108</c:v>
                </c:pt>
                <c:pt idx="1">
                  <c:v>588</c:v>
                </c:pt>
                <c:pt idx="2">
                  <c:v>667</c:v>
                </c:pt>
                <c:pt idx="3">
                  <c:v>379</c:v>
                </c:pt>
                <c:pt idx="4">
                  <c:v>193</c:v>
                </c:pt>
                <c:pt idx="5">
                  <c:v>1352</c:v>
                </c:pt>
                <c:pt idx="6">
                  <c:v>194</c:v>
                </c:pt>
                <c:pt idx="7">
                  <c:v>4640</c:v>
                </c:pt>
                <c:pt idx="8">
                  <c:v>19787</c:v>
                </c:pt>
                <c:pt idx="9">
                  <c:v>518</c:v>
                </c:pt>
              </c:numCache>
            </c:numRef>
          </c:val>
        </c:ser>
        <c:dLbls>
          <c:showVal val="1"/>
        </c:dLbls>
        <c:gapWidth val="50"/>
        <c:gapDepth val="500"/>
        <c:shape val="cylinder"/>
        <c:axId val="89495808"/>
        <c:axId val="89506944"/>
        <c:axId val="0"/>
      </c:bar3DChart>
      <c:catAx>
        <c:axId val="89495808"/>
        <c:scaling>
          <c:orientation val="minMax"/>
        </c:scaling>
        <c:axPos val="b"/>
        <c:majorGridlines>
          <c:spPr>
            <a:ln w="295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low"/>
        <c:spPr>
          <a:ln w="295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92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  <c:crossAx val="89506944"/>
        <c:crosses val="autoZero"/>
        <c:auto val="1"/>
        <c:lblAlgn val="ctr"/>
        <c:lblOffset val="100"/>
        <c:tickLblSkip val="1"/>
        <c:tickMarkSkip val="1"/>
      </c:catAx>
      <c:valAx>
        <c:axId val="89506944"/>
        <c:scaling>
          <c:orientation val="minMax"/>
          <c:max val="45000"/>
          <c:min val="0"/>
        </c:scaling>
        <c:axPos val="l"/>
        <c:majorGridlines>
          <c:spPr>
            <a:ln w="295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295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31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  <c:crossAx val="89495808"/>
        <c:crosses val="autoZero"/>
        <c:crossBetween val="between"/>
        <c:minorUnit val="100"/>
      </c:valAx>
      <c:dTable>
        <c:showHorzBorder val="1"/>
        <c:showVertBorder val="1"/>
        <c:showOutline val="1"/>
        <c:showKeys val="1"/>
        <c:spPr>
          <a:ln w="2957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61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</c:dTable>
      <c:spPr>
        <a:noFill/>
        <a:ln w="23653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281" b="1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view3D>
      <c:rotX val="67"/>
      <c:hPercent val="61"/>
      <c:rotY val="44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tint val="24314"/>
                <a:invGamma/>
              </a:srgbClr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sideWall>
    <c:back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tint val="24314"/>
                <a:invGamma/>
              </a:srgbClr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9493670886075948"/>
          <c:y val="1.358695652173913E-2"/>
          <c:w val="0.79578059071729956"/>
          <c:h val="0.90217391304347838"/>
        </c:manualLayout>
      </c:layout>
      <c:bar3DChart>
        <c:barDir val="col"/>
        <c:grouping val="stacked"/>
        <c:ser>
          <c:idx val="1"/>
          <c:order val="0"/>
          <c:tx>
            <c:strRef>
              <c:f>Sheet1!$A$2</c:f>
              <c:strCache>
                <c:ptCount val="1"/>
                <c:pt idx="0">
                  <c:v>Ilość wydanych zaświadczeń</c:v>
                </c:pt>
              </c:strCache>
            </c:strRef>
          </c:tx>
          <c:spPr>
            <a:solidFill>
              <a:srgbClr val="7030A0"/>
            </a:solidFill>
            <a:ln w="11550">
              <a:solidFill>
                <a:srgbClr val="000000"/>
              </a:solidFill>
              <a:prstDash val="solid"/>
            </a:ln>
          </c:spPr>
          <c:dLbls>
            <c:spPr>
              <a:solidFill>
                <a:srgbClr val="FFFFFF"/>
              </a:solidFill>
              <a:ln w="23100">
                <a:noFill/>
              </a:ln>
            </c:spPr>
            <c:txPr>
              <a:bodyPr/>
              <a:lstStyle/>
              <a:p>
                <a:pPr>
                  <a:defRPr sz="909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pl-PL"/>
              </a:p>
            </c:txPr>
            <c:showVal val="1"/>
          </c:dLbls>
          <c:cat>
            <c:strRef>
              <c:f>Sheet1!$B$1:$K$1</c:f>
              <c:strCache>
                <c:ptCount val="10"/>
                <c:pt idx="0">
                  <c:v>DKP</c:v>
                </c:pt>
                <c:pt idx="1">
                  <c:v>DUC</c:v>
                </c:pt>
                <c:pt idx="2">
                  <c:v>DUG</c:v>
                </c:pt>
                <c:pt idx="3">
                  <c:v>DUL</c:v>
                </c:pt>
                <c:pt idx="4">
                  <c:v>GGN</c:v>
                </c:pt>
                <c:pt idx="5">
                  <c:v>GWA</c:v>
                </c:pt>
                <c:pt idx="6">
                  <c:v>GWG</c:v>
                </c:pt>
                <c:pt idx="7">
                  <c:v>IGL</c:v>
                </c:pt>
                <c:pt idx="8">
                  <c:v>IKM</c:v>
                </c:pt>
                <c:pt idx="9">
                  <c:v>IKO</c:v>
                </c:pt>
              </c:strCache>
            </c:strRef>
          </c:cat>
          <c:val>
            <c:numRef>
              <c:f>Sheet1!$B$2:$K$2</c:f>
              <c:numCache>
                <c:formatCode>General</c:formatCode>
                <c:ptCount val="10"/>
                <c:pt idx="0">
                  <c:v>474</c:v>
                </c:pt>
                <c:pt idx="1">
                  <c:v>48666</c:v>
                </c:pt>
                <c:pt idx="2">
                  <c:v>636</c:v>
                </c:pt>
                <c:pt idx="3">
                  <c:v>10890</c:v>
                </c:pt>
                <c:pt idx="4">
                  <c:v>1</c:v>
                </c:pt>
                <c:pt idx="5">
                  <c:v>503</c:v>
                </c:pt>
                <c:pt idx="6">
                  <c:v>18495</c:v>
                </c:pt>
                <c:pt idx="7">
                  <c:v>20</c:v>
                </c:pt>
                <c:pt idx="8">
                  <c:v>390</c:v>
                </c:pt>
                <c:pt idx="9">
                  <c:v>40</c:v>
                </c:pt>
              </c:numCache>
            </c:numRef>
          </c:val>
        </c:ser>
        <c:dLbls>
          <c:showVal val="1"/>
        </c:dLbls>
        <c:gapWidth val="50"/>
        <c:gapDepth val="500"/>
        <c:shape val="cylinder"/>
        <c:axId val="117086848"/>
        <c:axId val="75964416"/>
        <c:axId val="0"/>
      </c:bar3DChart>
      <c:catAx>
        <c:axId val="117086848"/>
        <c:scaling>
          <c:orientation val="minMax"/>
        </c:scaling>
        <c:axPos val="b"/>
        <c:majorGridlines>
          <c:spPr>
            <a:ln w="2888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low"/>
        <c:spPr>
          <a:ln w="288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19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  <c:crossAx val="75964416"/>
        <c:crosses val="autoZero"/>
        <c:auto val="1"/>
        <c:lblAlgn val="ctr"/>
        <c:lblOffset val="100"/>
        <c:tickLblSkip val="1"/>
        <c:tickMarkSkip val="1"/>
      </c:catAx>
      <c:valAx>
        <c:axId val="75964416"/>
        <c:scaling>
          <c:orientation val="minMax"/>
          <c:max val="50000"/>
          <c:min val="0"/>
        </c:scaling>
        <c:axPos val="l"/>
        <c:majorGridlines>
          <c:spPr>
            <a:ln w="2888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288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9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  <c:crossAx val="117086848"/>
        <c:crosses val="autoZero"/>
        <c:crossBetween val="between"/>
        <c:majorUnit val="5000"/>
        <c:minorUnit val="500"/>
      </c:valAx>
      <c:dTable>
        <c:showHorzBorder val="1"/>
        <c:showVertBorder val="1"/>
        <c:showOutline val="1"/>
        <c:showKeys val="1"/>
        <c:spPr>
          <a:ln w="2888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87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</c:dTable>
      <c:spPr>
        <a:noFill/>
        <a:ln w="231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365" b="1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view3D>
      <c:rotX val="67"/>
      <c:hPercent val="61"/>
      <c:rotY val="44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tint val="0"/>
                <a:invGamma/>
              </a:srgbClr>
            </a:gs>
          </a:gsLst>
          <a:lin ang="5400000" scaled="1"/>
        </a:gradFill>
        <a:ln w="12700">
          <a:solidFill>
            <a:srgbClr val="C0C0C0"/>
          </a:solidFill>
          <a:prstDash val="solid"/>
        </a:ln>
      </c:spPr>
    </c:sideWall>
    <c:back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tint val="0"/>
                <a:invGamma/>
              </a:srgbClr>
            </a:gs>
          </a:gsLst>
          <a:lin ang="5400000" scaled="1"/>
        </a:gradFill>
        <a:ln w="12700">
          <a:solidFill>
            <a:srgbClr val="C0C0C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9442096365173289"/>
          <c:y val="1.3679890560875513E-2"/>
          <c:w val="0.79628064243448882"/>
          <c:h val="0.90150478796169609"/>
        </c:manualLayout>
      </c:layout>
      <c:bar3DChart>
        <c:barDir val="col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Ilość wydanych postanowień</c:v>
                </c:pt>
              </c:strCache>
            </c:strRef>
          </c:tx>
          <c:spPr>
            <a:solidFill>
              <a:srgbClr val="FFFF00"/>
            </a:solidFill>
            <a:ln w="11348">
              <a:solidFill>
                <a:srgbClr val="000000"/>
              </a:solidFill>
              <a:prstDash val="solid"/>
            </a:ln>
          </c:spPr>
          <c:dLbls>
            <c:spPr>
              <a:solidFill>
                <a:srgbClr val="FFFFFF"/>
              </a:solidFill>
              <a:ln w="22696">
                <a:noFill/>
              </a:ln>
            </c:spPr>
            <c:txPr>
              <a:bodyPr/>
              <a:lstStyle/>
              <a:p>
                <a:pPr>
                  <a:defRPr sz="894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Sheet1!$B$1:$K$1</c:f>
              <c:strCache>
                <c:ptCount val="10"/>
                <c:pt idx="0">
                  <c:v>DKP</c:v>
                </c:pt>
                <c:pt idx="1">
                  <c:v>DUC</c:v>
                </c:pt>
                <c:pt idx="2">
                  <c:v>DUG</c:v>
                </c:pt>
                <c:pt idx="3">
                  <c:v>DUL</c:v>
                </c:pt>
                <c:pt idx="4">
                  <c:v>GGN</c:v>
                </c:pt>
                <c:pt idx="5">
                  <c:v>GWA</c:v>
                </c:pt>
                <c:pt idx="6">
                  <c:v>GWG</c:v>
                </c:pt>
                <c:pt idx="7">
                  <c:v>IGL</c:v>
                </c:pt>
                <c:pt idx="8">
                  <c:v>IKM</c:v>
                </c:pt>
                <c:pt idx="9">
                  <c:v>IKO</c:v>
                </c:pt>
              </c:strCache>
            </c:strRef>
          </c:cat>
          <c:val>
            <c:numRef>
              <c:f>Sheet1!$B$2:$K$2</c:f>
              <c:numCache>
                <c:formatCode>General</c:formatCode>
                <c:ptCount val="10"/>
                <c:pt idx="0">
                  <c:v>8453</c:v>
                </c:pt>
                <c:pt idx="1">
                  <c:v>0</c:v>
                </c:pt>
                <c:pt idx="2">
                  <c:v>24</c:v>
                </c:pt>
                <c:pt idx="3">
                  <c:v>15</c:v>
                </c:pt>
                <c:pt idx="4">
                  <c:v>351</c:v>
                </c:pt>
                <c:pt idx="5">
                  <c:v>78</c:v>
                </c:pt>
                <c:pt idx="6">
                  <c:v>150</c:v>
                </c:pt>
                <c:pt idx="7">
                  <c:v>6</c:v>
                </c:pt>
                <c:pt idx="8">
                  <c:v>0</c:v>
                </c:pt>
                <c:pt idx="9">
                  <c:v>40</c:v>
                </c:pt>
              </c:numCache>
            </c:numRef>
          </c:val>
        </c:ser>
        <c:dLbls>
          <c:showVal val="1"/>
        </c:dLbls>
        <c:gapWidth val="50"/>
        <c:gapDepth val="500"/>
        <c:shape val="cylinder"/>
        <c:axId val="36709504"/>
        <c:axId val="36711040"/>
        <c:axId val="0"/>
      </c:bar3DChart>
      <c:catAx>
        <c:axId val="36709504"/>
        <c:scaling>
          <c:orientation val="minMax"/>
        </c:scaling>
        <c:axPos val="b"/>
        <c:majorGridlines>
          <c:spPr>
            <a:ln w="283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low"/>
        <c:spPr>
          <a:ln w="283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4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  <c:crossAx val="36711040"/>
        <c:crosses val="autoZero"/>
        <c:auto val="1"/>
        <c:lblAlgn val="ctr"/>
        <c:lblOffset val="100"/>
        <c:tickLblSkip val="1"/>
        <c:tickMarkSkip val="1"/>
      </c:catAx>
      <c:valAx>
        <c:axId val="36711040"/>
        <c:scaling>
          <c:orientation val="minMax"/>
          <c:min val="0"/>
        </c:scaling>
        <c:axPos val="l"/>
        <c:majorGridlines>
          <c:spPr>
            <a:ln w="283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283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94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  <c:crossAx val="36709504"/>
        <c:crosses val="autoZero"/>
        <c:crossBetween val="between"/>
        <c:minorUnit val="48"/>
      </c:valAx>
      <c:dTable>
        <c:showHorzBorder val="1"/>
        <c:showVertBorder val="1"/>
        <c:showOutline val="1"/>
        <c:showKeys val="1"/>
        <c:spPr>
          <a:ln w="2837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849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pl-PL"/>
          </a:p>
        </c:txPr>
      </c:dTable>
      <c:spPr>
        <a:noFill/>
        <a:ln w="22696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pl-PL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A033C-FBBD-4A46-93CB-0FA69D5160BE}" type="datetimeFigureOut">
              <a:rPr lang="pl-PL" smtClean="0"/>
              <a:t>2013-01-22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6C806-77EF-46DC-9066-83DBB854FB0C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2013-01-22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000100" y="2071678"/>
            <a:ext cx="7572428" cy="2428892"/>
          </a:xfrm>
          <a:prstGeom prst="rect">
            <a:avLst/>
          </a:prstGeom>
          <a:ln w="76200"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WYDAWANIE</a:t>
            </a:r>
            <a:r>
              <a:rPr lang="pl-PL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pl-PL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DECYZJI, POSTANOWIEŃ I ZAŚWIADCZEŃ </a:t>
            </a:r>
          </a:p>
          <a:p>
            <a:pPr algn="ctr"/>
            <a:r>
              <a:rPr lang="pl-PL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 ROKU </a:t>
            </a:r>
            <a:r>
              <a:rPr lang="pl-PL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2012</a:t>
            </a:r>
            <a:endParaRPr lang="pl-PL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000232" y="692696"/>
            <a:ext cx="6643734" cy="1021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b="1" spc="18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URZĄD MIASTA TYCHY</a:t>
            </a:r>
            <a:endParaRPr lang="pl-PL" sz="3600" b="1" spc="18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099" y="428604"/>
            <a:ext cx="937099" cy="123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6372200" y="116632"/>
            <a:ext cx="223224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DUJ.0147.2.2013</a:t>
            </a:r>
            <a:endParaRPr lang="pl-PL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642910" y="214290"/>
            <a:ext cx="7572428" cy="214314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Podczas realizacji niżej wymienionych procesów w roku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wydanych zostało:</a:t>
            </a:r>
            <a:endParaRPr lang="pl-PL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426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decyzji</a:t>
            </a:r>
            <a:endParaRPr lang="pl-PL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115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Zaświadczeń</a:t>
            </a:r>
            <a:endParaRPr lang="pl-PL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pl-PL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</a:t>
            </a:r>
            <a:r>
              <a:rPr lang="pl-PL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117</a:t>
            </a:r>
            <a:r>
              <a:rPr lang="pl-PL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postanowień</a:t>
            </a:r>
            <a:endParaRPr lang="pl-PL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Łącznie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161 658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aktów</a:t>
            </a:r>
          </a:p>
          <a:p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Kolejne slajdy przedstawiają ilość wydanych decyzji, zaświadczeń i postanowień w poszczególnych jednostkach organizacyjnych w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roku.</a:t>
            </a:r>
            <a:endParaRPr lang="pl-PL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3143240" y="6357958"/>
            <a:ext cx="5715040" cy="42860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l-PL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URZĄD MIASTA TYCHY – PEŁNOMOCNIK DS. JAKOŚCI</a:t>
            </a:r>
            <a:endParaRPr lang="pl-P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83568" y="2564904"/>
          <a:ext cx="7416825" cy="3370308"/>
        </p:xfrm>
        <a:graphic>
          <a:graphicData uri="http://schemas.openxmlformats.org/drawingml/2006/table">
            <a:tbl>
              <a:tblPr/>
              <a:tblGrid>
                <a:gridCol w="963710"/>
                <a:gridCol w="5732808"/>
                <a:gridCol w="720307"/>
              </a:tblGrid>
              <a:tr h="28085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spc="2000" dirty="0">
                          <a:latin typeface="Arial"/>
                          <a:ea typeface="Times New Roman"/>
                          <a:cs typeface="Times New Roman"/>
                        </a:rPr>
                        <a:t>Proces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latin typeface="Arial"/>
                          <a:ea typeface="Times New Roman"/>
                          <a:cs typeface="Times New Roman"/>
                        </a:rPr>
                        <a:t>JOU</a:t>
                      </a:r>
                      <a:endParaRPr lang="pl-PL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latin typeface="Arial"/>
                          <a:ea typeface="Times New Roman"/>
                          <a:cs typeface="Times New Roman"/>
                        </a:rPr>
                        <a:t>Symbol</a:t>
                      </a:r>
                      <a:endParaRPr lang="pl-PL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Nazwa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G 18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zarządzania podatkami i opłatami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DKP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G 14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rejestracji stanu cywilnego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DUC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G 1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działalności gospodarczej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DUG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 11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realizacji spraw obywatelskich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DUL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 4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gospodarki nieruchomościami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GGN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 15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latin typeface="Arial"/>
                          <a:ea typeface="Times New Roman"/>
                          <a:cs typeface="Times New Roman"/>
                        </a:rPr>
                        <a:t>architektury 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GWA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 2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geodezji i kartografii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GWG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G 3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gospodarki lokalowej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IGL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G 12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latin typeface="Arial"/>
                          <a:ea typeface="Times New Roman"/>
                          <a:cs typeface="Times New Roman"/>
                        </a:rPr>
                        <a:t>realizacji spraw ruchu drogowego</a:t>
                      </a:r>
                      <a:endParaRPr lang="pl-PL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IKM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8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Arial"/>
                          <a:ea typeface="Times New Roman"/>
                          <a:cs typeface="Times New Roman"/>
                        </a:rPr>
                        <a:t>G 7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latin typeface="Arial"/>
                          <a:ea typeface="Times New Roman"/>
                          <a:cs typeface="Times New Roman"/>
                        </a:rPr>
                        <a:t>ochrony środowiska</a:t>
                      </a:r>
                      <a:endParaRPr lang="pl-PL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Arial"/>
                          <a:ea typeface="Times New Roman"/>
                          <a:cs typeface="Times New Roman"/>
                        </a:rPr>
                        <a:t>IKO</a:t>
                      </a:r>
                    </a:p>
                  </a:txBody>
                  <a:tcPr marL="66812" marR="66812" marT="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143240" y="6357958"/>
            <a:ext cx="5715040" cy="428604"/>
          </a:xfrm>
          <a:prstGeom prst="rect">
            <a:avLst/>
          </a:prstGeom>
          <a:solidFill>
            <a:srgbClr val="0000CC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URZĄD MIASTA TYCHY – PEŁNOMOCNIK DS. JAKOŚCI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302320" y="1084064"/>
          <a:ext cx="8420559" cy="495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chemat blokowy: wiele dokumentów 8"/>
          <p:cNvSpPr/>
          <p:nvPr/>
        </p:nvSpPr>
        <p:spPr>
          <a:xfrm>
            <a:off x="899592" y="404664"/>
            <a:ext cx="3888432" cy="758952"/>
          </a:xfrm>
          <a:prstGeom prst="flowChartMultidocument">
            <a:avLst/>
          </a:prstGeom>
          <a:solidFill>
            <a:srgbClr val="0000CC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POSTANOWIENIA</a:t>
            </a:r>
            <a:endParaRPr lang="pl-PL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143240" y="6357958"/>
            <a:ext cx="5715040" cy="428604"/>
          </a:xfrm>
          <a:prstGeom prst="rect">
            <a:avLst/>
          </a:prstGeom>
          <a:solidFill>
            <a:srgbClr val="7030A0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URZĄD MIASTA TYCHY – PEŁNOMOCNIK DS. JAKOŚCI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63513" y="1073150"/>
          <a:ext cx="8483600" cy="511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chemat blokowy: wiele dokumentów 8"/>
          <p:cNvSpPr/>
          <p:nvPr/>
        </p:nvSpPr>
        <p:spPr>
          <a:xfrm>
            <a:off x="899592" y="404664"/>
            <a:ext cx="3888432" cy="758952"/>
          </a:xfrm>
          <a:prstGeom prst="flowChartMultidocument">
            <a:avLst/>
          </a:prstGeom>
          <a:solidFill>
            <a:srgbClr val="7030A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ZAŚWIADCZENIA</a:t>
            </a:r>
            <a:endParaRPr lang="pl-PL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3143240" y="6357958"/>
            <a:ext cx="5715040" cy="428604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URZĄD MIASTA TYCHY – PEŁNOMOCNIK DS. JAKOŚCI</a:t>
            </a:r>
            <a:endParaRPr lang="pl-P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446336" y="1143665"/>
          <a:ext cx="8051750" cy="4970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chemat blokowy: wiele dokumentów 9"/>
          <p:cNvSpPr/>
          <p:nvPr/>
        </p:nvSpPr>
        <p:spPr>
          <a:xfrm>
            <a:off x="899592" y="404664"/>
            <a:ext cx="3888432" cy="758952"/>
          </a:xfrm>
          <a:prstGeom prst="flowChartMultidocumen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POSTANOWIENIA</a:t>
            </a:r>
            <a:endParaRPr lang="pl-PL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120</Words>
  <Application>Microsoft Office PowerPoint</Application>
  <PresentationFormat>Pokaz na ekranie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Slajd 1</vt:lpstr>
      <vt:lpstr>Slajd 2</vt:lpstr>
      <vt:lpstr>Slajd 3</vt:lpstr>
      <vt:lpstr>Slajd 4</vt:lpstr>
      <vt:lpstr>Slajd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Jakością</dc:title>
  <dc:subject>Wydawanie decyzji, zaświadczeń, postanowień</dc:subject>
  <dc:creator>sylwia uchnast-gara</dc:creator>
  <dc:description>Dane za rok 2009</dc:description>
  <cp:lastModifiedBy>suchnast</cp:lastModifiedBy>
  <cp:revision>15</cp:revision>
  <dcterms:modified xsi:type="dcterms:W3CDTF">2013-01-22T13:45:54Z</dcterms:modified>
</cp:coreProperties>
</file>