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256" r:id="rId2"/>
    <p:sldId id="348" r:id="rId3"/>
    <p:sldId id="344" r:id="rId4"/>
    <p:sldId id="257" r:id="rId5"/>
    <p:sldId id="335" r:id="rId6"/>
    <p:sldId id="345" r:id="rId7"/>
    <p:sldId id="259" r:id="rId8"/>
    <p:sldId id="349" r:id="rId9"/>
    <p:sldId id="336" r:id="rId10"/>
    <p:sldId id="351" r:id="rId11"/>
    <p:sldId id="352" r:id="rId12"/>
    <p:sldId id="353" r:id="rId13"/>
    <p:sldId id="354" r:id="rId14"/>
    <p:sldId id="260" r:id="rId15"/>
    <p:sldId id="346" r:id="rId16"/>
    <p:sldId id="355" r:id="rId17"/>
    <p:sldId id="261" r:id="rId18"/>
    <p:sldId id="356" r:id="rId19"/>
    <p:sldId id="337" r:id="rId20"/>
    <p:sldId id="357" r:id="rId21"/>
    <p:sldId id="358" r:id="rId22"/>
    <p:sldId id="339" r:id="rId23"/>
    <p:sldId id="359" r:id="rId24"/>
    <p:sldId id="376" r:id="rId25"/>
    <p:sldId id="375" r:id="rId26"/>
    <p:sldId id="360" r:id="rId27"/>
    <p:sldId id="340" r:id="rId28"/>
    <p:sldId id="361" r:id="rId29"/>
    <p:sldId id="324" r:id="rId30"/>
    <p:sldId id="331" r:id="rId31"/>
    <p:sldId id="362" r:id="rId32"/>
    <p:sldId id="363" r:id="rId33"/>
    <p:sldId id="364" r:id="rId34"/>
    <p:sldId id="365" r:id="rId35"/>
    <p:sldId id="338" r:id="rId36"/>
    <p:sldId id="372" r:id="rId37"/>
    <p:sldId id="374" r:id="rId38"/>
    <p:sldId id="366" r:id="rId39"/>
    <p:sldId id="367" r:id="rId40"/>
    <p:sldId id="368" r:id="rId41"/>
    <p:sldId id="369" r:id="rId42"/>
    <p:sldId id="370" r:id="rId43"/>
    <p:sldId id="263" r:id="rId44"/>
    <p:sldId id="343" r:id="rId45"/>
    <p:sldId id="267" r:id="rId46"/>
    <p:sldId id="373" r:id="rId47"/>
  </p:sldIdLst>
  <p:sldSz cx="9144000" cy="6858000" type="screen4x3"/>
  <p:notesSz cx="6797675" cy="987425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CC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2BF54072-AFC0-49F4-B406-EFED431CE63B}" type="datetimeFigureOut">
              <a:rPr lang="pl-PL" smtClean="0"/>
              <a:pPr/>
              <a:t>2015-04-30</a:t>
            </a:fld>
            <a:endParaRPr lang="pl-PL" dirty="0"/>
          </a:p>
        </p:txBody>
      </p:sp>
      <p:sp>
        <p:nvSpPr>
          <p:cNvPr id="4" name="Symbol zastępczy stopki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5FA1599D-EA99-4A78-900A-1A23FA4D5321}" type="slidenum">
              <a:rPr lang="pl-PL" smtClean="0"/>
              <a:pPr/>
              <a:t>‹#›</a:t>
            </a:fld>
            <a:endParaRPr lang="pl-PL" dirty="0"/>
          </a:p>
        </p:txBody>
      </p:sp>
    </p:spTree>
    <p:extLst>
      <p:ext uri="{BB962C8B-B14F-4D97-AF65-F5344CB8AC3E}">
        <p14:creationId xmlns:p14="http://schemas.microsoft.com/office/powerpoint/2010/main" val="1708533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C0102CD-10AD-4B7B-B541-58DCB4A26BDA}" type="datetimeFigureOut">
              <a:rPr lang="pl-PL" smtClean="0"/>
              <a:pPr/>
              <a:t>2015-04-30</a:t>
            </a:fld>
            <a:endParaRPr lang="pl-PL" dirty="0"/>
          </a:p>
        </p:txBody>
      </p:sp>
      <p:sp>
        <p:nvSpPr>
          <p:cNvPr id="4" name="Symbol zastępczy obrazu slajdu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29289B31-8A14-426E-9949-2683B0A1EF86}" type="slidenum">
              <a:rPr lang="pl-PL" smtClean="0"/>
              <a:pPr/>
              <a:t>‹#›</a:t>
            </a:fld>
            <a:endParaRPr lang="pl-PL" dirty="0"/>
          </a:p>
        </p:txBody>
      </p:sp>
    </p:spTree>
    <p:extLst>
      <p:ext uri="{BB962C8B-B14F-4D97-AF65-F5344CB8AC3E}">
        <p14:creationId xmlns:p14="http://schemas.microsoft.com/office/powerpoint/2010/main" val="463557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29289B31-8A14-426E-9949-2683B0A1EF86}" type="slidenum">
              <a:rPr lang="pl-PL" smtClean="0"/>
              <a:pPr/>
              <a:t>46</a:t>
            </a:fld>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Prostokąt zaokrąglony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ytu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l-PL" smtClean="0"/>
              <a:t>Kliknij, aby edytować styl</a:t>
            </a:r>
            <a:endParaRPr kumimoji="0" lang="en-US"/>
          </a:p>
        </p:txBody>
      </p:sp>
      <p:sp>
        <p:nvSpPr>
          <p:cNvPr id="20" name="Podtytu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19" name="Symbol zastępczy daty 18"/>
          <p:cNvSpPr>
            <a:spLocks noGrp="1"/>
          </p:cNvSpPr>
          <p:nvPr>
            <p:ph type="dt" sz="half" idx="10"/>
          </p:nvPr>
        </p:nvSpPr>
        <p:spPr/>
        <p:txBody>
          <a:bodyPr/>
          <a:lstStyle>
            <a:extLst/>
          </a:lstStyle>
          <a:p>
            <a:fld id="{106EF09D-C3AC-4175-91ED-1DC47606A19B}" type="datetime1">
              <a:rPr lang="pl-PL" smtClean="0"/>
              <a:pPr/>
              <a:t>2015-04-30</a:t>
            </a:fld>
            <a:endParaRPr lang="pl-PL" dirty="0"/>
          </a:p>
        </p:txBody>
      </p:sp>
      <p:sp>
        <p:nvSpPr>
          <p:cNvPr id="8" name="Symbol zastępczy stopki 7"/>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11" name="Symbol zastępczy numeru slajdu 10"/>
          <p:cNvSpPr>
            <a:spLocks noGrp="1"/>
          </p:cNvSpPr>
          <p:nvPr>
            <p:ph type="sldNum" sz="quarter" idx="12"/>
          </p:nvPr>
        </p:nvSpPr>
        <p:spPr/>
        <p:txBody>
          <a:bodyPr/>
          <a:lstStyle>
            <a:extLst/>
          </a:lstStyle>
          <a:p>
            <a:fld id="{589B7C76-EFF2-4CD8-A475-4750F11B4BC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02920" y="530352"/>
            <a:ext cx="8183880" cy="4187952"/>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7F5C344-03D5-4922-9EFC-E50286583C51}" type="datetime1">
              <a:rPr lang="pl-PL" smtClean="0"/>
              <a:pPr/>
              <a:t>2015-04-30</a:t>
            </a:fld>
            <a:endParaRPr lang="pl-PL" dirty="0"/>
          </a:p>
        </p:txBody>
      </p:sp>
      <p:sp>
        <p:nvSpPr>
          <p:cNvPr id="5" name="Symbol zastępczy stopki 4"/>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533404"/>
            <a:ext cx="1981200" cy="5257799"/>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33400" y="533402"/>
            <a:ext cx="5943600" cy="525780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827FBB2-9E0B-4C30-8536-9D13B3A18954}" type="datetime1">
              <a:rPr lang="pl-PL" smtClean="0"/>
              <a:pPr/>
              <a:t>2015-04-30</a:t>
            </a:fld>
            <a:endParaRPr lang="pl-PL" dirty="0"/>
          </a:p>
        </p:txBody>
      </p:sp>
      <p:sp>
        <p:nvSpPr>
          <p:cNvPr id="5" name="Symbol zastępczy stopki 4"/>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a:xfrm>
            <a:off x="502920" y="530352"/>
            <a:ext cx="8183880" cy="4187952"/>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29470C7-0607-4474-9CFC-189AA7310D92}" type="datetime1">
              <a:rPr lang="pl-PL" smtClean="0"/>
              <a:pPr/>
              <a:t>2015-04-30</a:t>
            </a:fld>
            <a:endParaRPr lang="pl-PL" dirty="0"/>
          </a:p>
        </p:txBody>
      </p:sp>
      <p:sp>
        <p:nvSpPr>
          <p:cNvPr id="5" name="Symbol zastępczy stopki 4"/>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4" name="Prostokąt zaokrąglony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Prostokąt zaokrąglony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ytu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334BFDFA-0EB2-4567-949B-EFF2BF3D9224}" type="datetime1">
              <a:rPr lang="pl-PL" smtClean="0"/>
              <a:pPr/>
              <a:t>2015-04-30</a:t>
            </a:fld>
            <a:endParaRPr lang="pl-PL" dirty="0"/>
          </a:p>
        </p:txBody>
      </p:sp>
      <p:sp>
        <p:nvSpPr>
          <p:cNvPr id="5" name="Symbol zastępczy stopki 4"/>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CA06B214-599E-419C-93A0-E9FF11C9EC26}" type="datetime1">
              <a:rPr lang="pl-PL" smtClean="0"/>
              <a:pPr/>
              <a:t>2015-04-30</a:t>
            </a:fld>
            <a:endParaRPr lang="pl-PL" dirty="0"/>
          </a:p>
        </p:txBody>
      </p:sp>
      <p:sp>
        <p:nvSpPr>
          <p:cNvPr id="6" name="Symbol zastępczy stopki 5"/>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nchor="b"/>
          <a:lstStyle>
            <a:lvl1pPr>
              <a:defRPr b="1"/>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057F6AB8-86BC-42A2-9A8F-BF013C571271}" type="datetime1">
              <a:rPr lang="pl-PL" smtClean="0"/>
              <a:pPr/>
              <a:t>2015-04-30</a:t>
            </a:fld>
            <a:endParaRPr lang="pl-PL" dirty="0"/>
          </a:p>
        </p:txBody>
      </p:sp>
      <p:sp>
        <p:nvSpPr>
          <p:cNvPr id="8" name="Symbol zastępczy stopki 7"/>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B4AE3A24-6218-4367-89B2-A7CF46CD683D}" type="datetime1">
              <a:rPr lang="pl-PL" smtClean="0"/>
              <a:pPr/>
              <a:t>2015-04-30</a:t>
            </a:fld>
            <a:endParaRPr lang="pl-PL" dirty="0"/>
          </a:p>
        </p:txBody>
      </p:sp>
      <p:sp>
        <p:nvSpPr>
          <p:cNvPr id="4" name="Symbol zastępczy stopki 3"/>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Symbol zastępczy daty 1"/>
          <p:cNvSpPr>
            <a:spLocks noGrp="1"/>
          </p:cNvSpPr>
          <p:nvPr>
            <p:ph type="dt" sz="half" idx="10"/>
          </p:nvPr>
        </p:nvSpPr>
        <p:spPr/>
        <p:txBody>
          <a:bodyPr/>
          <a:lstStyle>
            <a:extLst/>
          </a:lstStyle>
          <a:p>
            <a:fld id="{A62EFA7E-6E0B-4F24-9CE3-39BEA94C4D92}" type="datetime1">
              <a:rPr lang="pl-PL" smtClean="0"/>
              <a:pPr/>
              <a:t>2015-04-30</a:t>
            </a:fld>
            <a:endParaRPr lang="pl-PL" dirty="0"/>
          </a:p>
        </p:txBody>
      </p:sp>
      <p:sp>
        <p:nvSpPr>
          <p:cNvPr id="3" name="Symbol zastępczy stopki 2"/>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8D1FF7C-748E-47FA-8251-19F4689AD310}" type="datetime1">
              <a:rPr lang="pl-PL" smtClean="0"/>
              <a:pPr/>
              <a:t>2015-04-30</a:t>
            </a:fld>
            <a:endParaRPr lang="pl-PL" dirty="0"/>
          </a:p>
        </p:txBody>
      </p:sp>
      <p:sp>
        <p:nvSpPr>
          <p:cNvPr id="6" name="Symbol zastępczy stopki 5"/>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Prostokąt z zaokrąglonym rogi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ytu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l-PL" smtClean="0"/>
              <a:t>Kliknij, aby edytować styl</a:t>
            </a:r>
            <a:endParaRPr kumimoji="0" lang="en-US"/>
          </a:p>
        </p:txBody>
      </p:sp>
      <p:sp>
        <p:nvSpPr>
          <p:cNvPr id="4" name="Symbol zastępczy teks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39B789C5-CD67-4207-ACEF-642927ADE63B}" type="datetime1">
              <a:rPr lang="pl-PL" smtClean="0"/>
              <a:pPr/>
              <a:t>2015-04-30</a:t>
            </a:fld>
            <a:endParaRPr lang="pl-PL" dirty="0"/>
          </a:p>
        </p:txBody>
      </p:sp>
      <p:sp>
        <p:nvSpPr>
          <p:cNvPr id="6" name="Symbol zastępczy stopki 5"/>
          <p:cNvSpPr>
            <a:spLocks noGrp="1"/>
          </p:cNvSpPr>
          <p:nvPr>
            <p:ph type="ftr" sz="quarter" idx="11"/>
          </p:nvPr>
        </p:nvSpPr>
        <p:spPr/>
        <p:txBody>
          <a:bodyPr/>
          <a:lstStyle>
            <a:extLst/>
          </a:lstStyle>
          <a:p>
            <a:r>
              <a:rPr lang="pl-PL" dirty="0" smtClean="0"/>
              <a:t>SZKOLENIE CZŁONKÓW KOMISJI WYBORCZYCH W TYCHACH</a:t>
            </a:r>
            <a:endParaRPr lang="pl-PL" dirty="0"/>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dirty="0"/>
          </a:p>
        </p:txBody>
      </p:sp>
      <p:sp>
        <p:nvSpPr>
          <p:cNvPr id="3" name="Symbol zastępczy obraz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l-PL" dirty="0"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Prostokąt zaokrąglony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Symbol zastępczy tytuł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l-PL" smtClean="0"/>
              <a:t>Kliknij, aby edytować styl</a:t>
            </a:r>
            <a:endParaRPr kumimoji="0" lang="en-US"/>
          </a:p>
        </p:txBody>
      </p:sp>
      <p:sp>
        <p:nvSpPr>
          <p:cNvPr id="4" name="Symbol zastępczy tekst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5" name="Symbol zastępczy daty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41DB8CE-F9DA-4B55-A1AE-8BC4EF529DC9}" type="datetime1">
              <a:rPr lang="pl-PL" smtClean="0"/>
              <a:pPr/>
              <a:t>2015-04-30</a:t>
            </a:fld>
            <a:endParaRPr lang="pl-PL" dirty="0"/>
          </a:p>
        </p:txBody>
      </p:sp>
      <p:sp>
        <p:nvSpPr>
          <p:cNvPr id="18" name="Symbol zastępczy stopki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pl-PL" dirty="0" smtClean="0"/>
              <a:t>SZKOLENIE CZŁONKÓW KOMISJI WYBORCZYCH W TYCHACH</a:t>
            </a:r>
            <a:endParaRPr lang="pl-PL" dirty="0"/>
          </a:p>
        </p:txBody>
      </p:sp>
      <p:sp>
        <p:nvSpPr>
          <p:cNvPr id="5" name="Symbol zastępczy numeru slajd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89B7C76-EFF2-4CD8-A475-4750F11B4BC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22376" y="4086236"/>
            <a:ext cx="7772400" cy="914400"/>
          </a:xfrm>
        </p:spPr>
        <p:txBody>
          <a:bodyPr>
            <a:noAutofit/>
          </a:bodyPr>
          <a:lstStyle/>
          <a:p>
            <a:pPr algn="ctr"/>
            <a:r>
              <a:rPr lang="pl-PL" sz="4000" b="1" dirty="0" smtClean="0">
                <a:solidFill>
                  <a:schemeClr val="tx1"/>
                </a:solidFill>
                <a:cs typeface="Arial" pitchFamily="34" charset="0"/>
              </a:rPr>
              <a:t>10 MAJA 2015 ROKU</a:t>
            </a:r>
            <a:endParaRPr lang="pl-PL" sz="4000" b="1" dirty="0">
              <a:solidFill>
                <a:schemeClr val="tx1"/>
              </a:solidFill>
              <a:cs typeface="Arial" pitchFamily="34" charset="0"/>
            </a:endParaRPr>
          </a:p>
        </p:txBody>
      </p:sp>
      <p:sp>
        <p:nvSpPr>
          <p:cNvPr id="4" name="Tytuł 3"/>
          <p:cNvSpPr>
            <a:spLocks noGrp="1"/>
          </p:cNvSpPr>
          <p:nvPr>
            <p:ph type="ctrTitle"/>
          </p:nvPr>
        </p:nvSpPr>
        <p:spPr>
          <a:xfrm>
            <a:off x="683568" y="1052736"/>
            <a:ext cx="7772400" cy="2934650"/>
          </a:xfrm>
        </p:spPr>
        <p:txBody>
          <a:bodyPr>
            <a:normAutofit fontScale="90000"/>
          </a:bodyPr>
          <a:lstStyle/>
          <a:p>
            <a:pPr algn="ctr"/>
            <a:r>
              <a:rPr lang="pl-PL" sz="6700" spc="1000" dirty="0" smtClean="0">
                <a:solidFill>
                  <a:srgbClr val="CC0000"/>
                </a:solidFill>
              </a:rPr>
              <a:t>WYBORY</a:t>
            </a:r>
            <a:r>
              <a:rPr lang="pl-PL" dirty="0" smtClean="0">
                <a:solidFill>
                  <a:srgbClr val="CC0000"/>
                </a:solidFill>
              </a:rPr>
              <a:t> </a:t>
            </a:r>
            <a:br>
              <a:rPr lang="pl-PL" dirty="0" smtClean="0">
                <a:solidFill>
                  <a:srgbClr val="CC0000"/>
                </a:solidFill>
              </a:rPr>
            </a:br>
            <a:r>
              <a:rPr lang="pl-PL" dirty="0" smtClean="0">
                <a:solidFill>
                  <a:srgbClr val="CC0000"/>
                </a:solidFill>
              </a:rPr>
              <a:t>PREZYDENTA RZECZYPOSPOLITEJ POLSKIEJ </a:t>
            </a:r>
            <a:br>
              <a:rPr lang="pl-PL" dirty="0" smtClean="0">
                <a:solidFill>
                  <a:srgbClr val="CC0000"/>
                </a:solidFill>
              </a:rPr>
            </a:br>
            <a:endParaRPr lang="pl-PL" dirty="0">
              <a:solidFill>
                <a:srgbClr val="CC0000"/>
              </a:solidFill>
            </a:endParaRP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a:t>
            </a:fld>
            <a:endParaRPr lang="pl-PL" dirty="0"/>
          </a:p>
        </p:txBody>
      </p:sp>
      <p:sp>
        <p:nvSpPr>
          <p:cNvPr id="8" name="Symbol zastępczy stopki 5"/>
          <p:cNvSpPr>
            <a:spLocks noGrp="1"/>
          </p:cNvSpPr>
          <p:nvPr>
            <p:ph type="ftr" sz="quarter" idx="11"/>
          </p:nvPr>
        </p:nvSpPr>
        <p:spPr>
          <a:xfrm>
            <a:off x="2786050" y="6111875"/>
            <a:ext cx="5562278" cy="365125"/>
          </a:xfrm>
        </p:spPr>
        <p:txBody>
          <a:bodyPr/>
          <a:lstStyle/>
          <a:p>
            <a:pPr algn="r"/>
            <a:r>
              <a:rPr lang="pl-PL" dirty="0" smtClean="0">
                <a:solidFill>
                  <a:schemeClr val="tx1"/>
                </a:solidFill>
              </a:rPr>
              <a:t>SZKOLENIE CZŁONKÓW OBWODOWYCH KOMISJI WYBORCZYCH W TYCHACH</a:t>
            </a:r>
            <a:endParaRPr lang="pl-PL" dirty="0">
              <a:solidFill>
                <a:schemeClr val="tx1"/>
              </a:solidFill>
            </a:endParaRPr>
          </a:p>
        </p:txBody>
      </p:sp>
      <p:sp>
        <p:nvSpPr>
          <p:cNvPr id="29698" name="AutoShape 2" descr="Znalezione obrazy dla zapytania wybory obrazk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dirty="0"/>
          </a:p>
        </p:txBody>
      </p:sp>
      <p:graphicFrame>
        <p:nvGraphicFramePr>
          <p:cNvPr id="7" name="Obiekt 6"/>
          <p:cNvGraphicFramePr>
            <a:graphicFrameLocks noChangeAspect="1"/>
          </p:cNvGraphicFramePr>
          <p:nvPr/>
        </p:nvGraphicFramePr>
        <p:xfrm>
          <a:off x="2743200" y="3338513"/>
          <a:ext cx="3657600" cy="180975"/>
        </p:xfrm>
        <a:graphic>
          <a:graphicData uri="http://schemas.openxmlformats.org/presentationml/2006/ole">
            <mc:AlternateContent xmlns:mc="http://schemas.openxmlformats.org/markup-compatibility/2006">
              <mc:Choice xmlns:v="urn:schemas-microsoft-com:vml" Requires="v">
                <p:oleObj spid="_x0000_s1027" name="Dokument WordPad" r:id="rId3" imgW="3657600" imgH="181440" progId="WordPad.Document.1">
                  <p:embed/>
                </p:oleObj>
              </mc:Choice>
              <mc:Fallback>
                <p:oleObj name="Dokument WordPad" r:id="rId3" imgW="3657600" imgH="181440" progId="WordPad.Document.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338513"/>
                        <a:ext cx="3657600" cy="18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10</a:t>
            </a:fld>
            <a:endParaRPr lang="pl-PL" dirty="0"/>
          </a:p>
        </p:txBody>
      </p:sp>
      <p:sp>
        <p:nvSpPr>
          <p:cNvPr id="6" name="pole tekstowe 1"/>
          <p:cNvSpPr txBox="1">
            <a:spLocks noChangeArrowheads="1"/>
          </p:cNvSpPr>
          <p:nvPr/>
        </p:nvSpPr>
        <p:spPr bwMode="auto">
          <a:xfrm>
            <a:off x="467544" y="332656"/>
            <a:ext cx="8280919" cy="5832252"/>
          </a:xfrm>
          <a:prstGeom prst="rect">
            <a:avLst/>
          </a:prstGeom>
          <a:noFill/>
          <a:ln>
            <a:noFill/>
          </a:ln>
          <a:extLst/>
        </p:spPr>
        <p:txBody>
          <a:bodyPr lIns="90000" tIns="45000" rIns="216000" bIns="45000"/>
          <a:lstStyle>
            <a:lvl1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defRPr>
            </a:lvl1pPr>
            <a:lvl2pPr marL="742950" indent="-28575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ts val="500"/>
              </a:spcBef>
              <a:defRPr/>
            </a:pPr>
            <a:endParaRPr lang="pl-PL" altLang="pl-PL" sz="2800" b="1" dirty="0" smtClean="0">
              <a:solidFill>
                <a:srgbClr val="DC2300"/>
              </a:solidFill>
              <a:ea typeface="Microsoft YaHei" panose="020B0503020204020204" pitchFamily="34" charset="-122"/>
            </a:endParaRPr>
          </a:p>
          <a:p>
            <a:pPr algn="ctr" eaLnBrk="1" hangingPunct="1">
              <a:spcBef>
                <a:spcPts val="500"/>
              </a:spcBef>
              <a:defRPr/>
            </a:pPr>
            <a:r>
              <a:rPr lang="pl-PL" altLang="pl-PL" sz="2800" b="1" dirty="0" smtClean="0">
                <a:solidFill>
                  <a:srgbClr val="C00000"/>
                </a:solidFill>
                <a:latin typeface="+mn-lt"/>
                <a:ea typeface="Microsoft YaHei" panose="020B0503020204020204" pitchFamily="34" charset="-122"/>
              </a:rPr>
              <a:t>Sobota – zadania w lokalu</a:t>
            </a:r>
          </a:p>
          <a:p>
            <a:pPr algn="ctr" eaLnBrk="1" hangingPunct="1">
              <a:spcBef>
                <a:spcPts val="500"/>
              </a:spcBef>
              <a:defRPr/>
            </a:pPr>
            <a:endParaRPr lang="pl-PL" altLang="pl-PL" sz="2800" b="1" dirty="0" smtClean="0">
              <a:solidFill>
                <a:srgbClr val="DC2300"/>
              </a:solidFill>
              <a:latin typeface="+mn-lt"/>
              <a:ea typeface="Microsoft YaHei" panose="020B0503020204020204" pitchFamily="34" charset="-122"/>
            </a:endParaRPr>
          </a:p>
          <a:p>
            <a:pPr marL="457200" indent="-457200" algn="just" eaLnBrk="1" hangingPunct="1">
              <a:spcBef>
                <a:spcPts val="500"/>
              </a:spcBef>
              <a:buFont typeface="Wingdings" panose="05000000000000000000" pitchFamily="2" charset="2"/>
              <a:buChar char="Ø"/>
              <a:defRPr/>
            </a:pPr>
            <a:r>
              <a:rPr lang="pl-PL" altLang="pl-PL" sz="1800" dirty="0" smtClean="0">
                <a:solidFill>
                  <a:schemeClr val="tx1"/>
                </a:solidFill>
                <a:latin typeface="+mn-lt"/>
                <a:ea typeface="Microsoft YaHei" panose="020B0503020204020204" pitchFamily="34" charset="-122"/>
              </a:rPr>
              <a:t>wielokrotne sprawdzenie ilości i jakości kart do głosowania, </a:t>
            </a:r>
          </a:p>
          <a:p>
            <a:pPr marL="457200" indent="-457200" algn="just" eaLnBrk="1" hangingPunct="1">
              <a:spcBef>
                <a:spcPts val="500"/>
              </a:spcBef>
              <a:buFont typeface="Wingdings" panose="05000000000000000000" pitchFamily="2" charset="2"/>
              <a:buChar char="Ø"/>
              <a:defRPr/>
            </a:pPr>
            <a:r>
              <a:rPr lang="pl-PL" altLang="pl-PL" sz="1800" dirty="0" smtClean="0">
                <a:latin typeface="+mn-lt"/>
                <a:ea typeface="Microsoft YaHei" panose="020B0503020204020204" pitchFamily="34" charset="-122"/>
              </a:rPr>
              <a:t>wyłączenie kart wadliwych tj. pustych, z niekompletnym nadrukiem, uszkodzonych w procesie druku (wyłączone karty należy zapakować, opisać i przekazać w depozyt po ustaleniu wyników głosowania),</a:t>
            </a:r>
          </a:p>
          <a:p>
            <a:pPr marL="457200" indent="-457200" algn="just" eaLnBrk="1" hangingPunct="1">
              <a:spcBef>
                <a:spcPts val="500"/>
              </a:spcBef>
              <a:buFont typeface="Wingdings" panose="05000000000000000000" pitchFamily="2" charset="2"/>
              <a:buChar char="Ø"/>
              <a:defRPr/>
            </a:pPr>
            <a:r>
              <a:rPr lang="pl-PL" altLang="pl-PL" sz="1800" dirty="0" smtClean="0">
                <a:latin typeface="+mn-lt"/>
                <a:ea typeface="Microsoft YaHei" panose="020B0503020204020204" pitchFamily="34" charset="-122"/>
              </a:rPr>
              <a:t>niezwłocznie przekazanie do Urzędu informacji o znacznie mniejszej ilości kart od wynikającej z opisu na paczce lub znacznej ilości kart wydrukowanych błędnie,</a:t>
            </a:r>
          </a:p>
          <a:p>
            <a:pPr marL="457200" indent="-457200" algn="just" eaLnBrk="1" hangingPunct="1">
              <a:spcBef>
                <a:spcPts val="500"/>
              </a:spcBef>
              <a:buFont typeface="Wingdings" panose="05000000000000000000" pitchFamily="2" charset="2"/>
              <a:buChar char="Ø"/>
              <a:defRPr/>
            </a:pPr>
            <a:r>
              <a:rPr lang="pl-PL" altLang="pl-PL" sz="1800" dirty="0" smtClean="0">
                <a:latin typeface="+mn-lt"/>
                <a:ea typeface="Microsoft YaHei" panose="020B0503020204020204" pitchFamily="34" charset="-122"/>
              </a:rPr>
              <a:t>ustalenie liczby otrzymanych kart,</a:t>
            </a:r>
          </a:p>
          <a:p>
            <a:pPr marL="457200" indent="-457200" algn="just" eaLnBrk="1" hangingPunct="1">
              <a:spcBef>
                <a:spcPts val="500"/>
              </a:spcBef>
              <a:buFont typeface="Wingdings" panose="05000000000000000000" pitchFamily="2" charset="2"/>
              <a:buChar char="Ø"/>
              <a:defRPr/>
            </a:pPr>
            <a:r>
              <a:rPr lang="pl-PL" altLang="pl-PL" sz="1800" dirty="0" smtClean="0">
                <a:latin typeface="+mn-lt"/>
                <a:ea typeface="Microsoft YaHei" panose="020B0503020204020204" pitchFamily="34" charset="-122"/>
              </a:rPr>
              <a:t>ustalenie liczby osób uprawnionych do głosowania,</a:t>
            </a:r>
          </a:p>
          <a:p>
            <a:pPr marL="457200" indent="-457200" algn="just" eaLnBrk="1" hangingPunct="1">
              <a:spcBef>
                <a:spcPts val="500"/>
              </a:spcBef>
              <a:buFont typeface="Wingdings" panose="05000000000000000000" pitchFamily="2" charset="2"/>
              <a:buChar char="Ø"/>
              <a:defRPr/>
            </a:pPr>
            <a:r>
              <a:rPr lang="pl-PL" altLang="pl-PL" sz="1800" dirty="0" smtClean="0">
                <a:latin typeface="+mn-lt"/>
                <a:ea typeface="Microsoft YaHei" panose="020B0503020204020204" pitchFamily="34" charset="-122"/>
              </a:rPr>
              <a:t>rozplakatowanie urzędowych obwieszczeń,</a:t>
            </a:r>
          </a:p>
          <a:p>
            <a:pPr eaLnBrk="1" hangingPunct="1">
              <a:spcBef>
                <a:spcPts val="500"/>
              </a:spcBef>
              <a:defRPr/>
            </a:pPr>
            <a:endParaRPr lang="pl-PL" altLang="pl-PL" sz="2600" b="1" dirty="0" smtClean="0">
              <a:ea typeface="Microsoft YaHei"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11</a:t>
            </a:fld>
            <a:endParaRPr lang="pl-PL" dirty="0"/>
          </a:p>
        </p:txBody>
      </p:sp>
      <p:sp>
        <p:nvSpPr>
          <p:cNvPr id="6" name="pole tekstowe 1"/>
          <p:cNvSpPr txBox="1">
            <a:spLocks noChangeArrowheads="1"/>
          </p:cNvSpPr>
          <p:nvPr/>
        </p:nvSpPr>
        <p:spPr bwMode="auto">
          <a:xfrm>
            <a:off x="323528" y="908720"/>
            <a:ext cx="8820472" cy="5544617"/>
          </a:xfrm>
          <a:prstGeom prst="rect">
            <a:avLst/>
          </a:prstGeom>
          <a:noFill/>
          <a:ln w="9525">
            <a:noFill/>
            <a:miter lim="800000"/>
            <a:headEnd/>
            <a:tailEnd/>
          </a:ln>
        </p:spPr>
        <p:txBody>
          <a:bodyPr lIns="90000" tIns="45000" rIns="828000" bIns="45000"/>
          <a:lstStyle/>
          <a:p>
            <a:pPr marL="457200" indent="-457200" algn="just" eaLnBrk="1" hangingPunct="1">
              <a:spcBef>
                <a:spcPts val="500"/>
              </a:spcBef>
              <a:buClr>
                <a:srgbClr val="000000"/>
              </a:buClr>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900" dirty="0">
                <a:solidFill>
                  <a:srgbClr val="000000"/>
                </a:solidFill>
                <a:ea typeface="Microsoft YaHei" pitchFamily="34" charset="-122"/>
              </a:rPr>
              <a:t>zabezpieczenie dokumentów wyborczych,</a:t>
            </a:r>
          </a:p>
          <a:p>
            <a:pPr marL="457200" indent="-457200" algn="just" eaLnBrk="1" hangingPunct="1">
              <a:spcBef>
                <a:spcPts val="500"/>
              </a:spcBef>
              <a:buClr>
                <a:srgbClr val="000000"/>
              </a:buClr>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900" dirty="0">
                <a:solidFill>
                  <a:srgbClr val="000000"/>
                </a:solidFill>
                <a:ea typeface="Microsoft YaHei" pitchFamily="34" charset="-122"/>
              </a:rPr>
              <a:t>sprawdzenie czy w lokalu oraz na zewnątrz nie znajdują się elementy służące prowadzeniu kampanii wyborczej oraz usunięcie ich,  w przypadku gdyby komisja nie mogła uczynić tego sama przekazać informację do </a:t>
            </a:r>
            <a:r>
              <a:rPr lang="pl-PL" altLang="pl-PL" sz="1900" dirty="0" smtClean="0">
                <a:solidFill>
                  <a:srgbClr val="000000"/>
                </a:solidFill>
                <a:ea typeface="Microsoft YaHei" pitchFamily="34" charset="-122"/>
              </a:rPr>
              <a:t>Urzędu,</a:t>
            </a:r>
            <a:endParaRPr lang="pl-PL" altLang="pl-PL" sz="1900" dirty="0">
              <a:solidFill>
                <a:srgbClr val="000000"/>
              </a:solidFill>
              <a:ea typeface="Microsoft YaHei" pitchFamily="34" charset="-122"/>
            </a:endParaRPr>
          </a:p>
          <a:p>
            <a:pPr marL="457200" indent="-457200" algn="just" eaLnBrk="1" hangingPunct="1">
              <a:spcBef>
                <a:spcPts val="500"/>
              </a:spcBef>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900" dirty="0">
                <a:solidFill>
                  <a:srgbClr val="000000"/>
                </a:solidFill>
                <a:ea typeface="Microsoft YaHei" pitchFamily="34" charset="-122"/>
              </a:rPr>
              <a:t>niezwłocznie po ustaleniu najpóźniej do godz. </a:t>
            </a:r>
            <a:r>
              <a:rPr lang="pl-PL" altLang="pl-PL" sz="1900" dirty="0" smtClean="0">
                <a:solidFill>
                  <a:srgbClr val="000000"/>
                </a:solidFill>
                <a:ea typeface="Microsoft YaHei" pitchFamily="34" charset="-122"/>
              </a:rPr>
              <a:t>13.00 </a:t>
            </a:r>
            <a:r>
              <a:rPr lang="pl-PL" altLang="pl-PL" sz="1900" dirty="0">
                <a:solidFill>
                  <a:srgbClr val="000000"/>
                </a:solidFill>
                <a:ea typeface="Microsoft YaHei" pitchFamily="34" charset="-122"/>
              </a:rPr>
              <a:t>przekazanie pod nr tel. </a:t>
            </a:r>
            <a:r>
              <a:rPr lang="pl-PL" altLang="pl-PL" sz="1900" b="1" dirty="0">
                <a:solidFill>
                  <a:srgbClr val="CC0000"/>
                </a:solidFill>
                <a:ea typeface="Microsoft YaHei" pitchFamily="34" charset="-122"/>
              </a:rPr>
              <a:t>32 776 32 </a:t>
            </a:r>
            <a:r>
              <a:rPr lang="pl-PL" altLang="pl-PL" sz="1900" b="1" dirty="0" smtClean="0">
                <a:solidFill>
                  <a:srgbClr val="CC0000"/>
                </a:solidFill>
                <a:ea typeface="Microsoft YaHei" pitchFamily="34" charset="-122"/>
              </a:rPr>
              <a:t>11 </a:t>
            </a:r>
            <a:r>
              <a:rPr lang="pl-PL" altLang="pl-PL" sz="1900" b="1" dirty="0">
                <a:solidFill>
                  <a:srgbClr val="CC0000"/>
                </a:solidFill>
                <a:ea typeface="Microsoft YaHei" pitchFamily="34" charset="-122"/>
              </a:rPr>
              <a:t>lub 32 776 32 </a:t>
            </a:r>
            <a:r>
              <a:rPr lang="pl-PL" altLang="pl-PL" sz="1900" b="1" dirty="0" smtClean="0">
                <a:solidFill>
                  <a:srgbClr val="CC0000"/>
                </a:solidFill>
                <a:ea typeface="Microsoft YaHei" pitchFamily="34" charset="-122"/>
              </a:rPr>
              <a:t>12</a:t>
            </a:r>
          </a:p>
          <a:p>
            <a:pPr marL="457200" indent="-457200" algn="just" eaLnBrk="1" hangingPunct="1">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900" dirty="0" smtClean="0">
                <a:solidFill>
                  <a:srgbClr val="7030A0"/>
                </a:solidFill>
                <a:ea typeface="Microsoft YaHei" pitchFamily="34" charset="-122"/>
              </a:rPr>
              <a:t>		 </a:t>
            </a:r>
            <a:r>
              <a:rPr lang="pl-PL" altLang="pl-PL" sz="1900" dirty="0">
                <a:solidFill>
                  <a:srgbClr val="000000"/>
                </a:solidFill>
                <a:ea typeface="Microsoft YaHei" pitchFamily="34" charset="-122"/>
              </a:rPr>
              <a:t>meldunku o:</a:t>
            </a:r>
          </a:p>
          <a:p>
            <a:pPr marL="1257300" lvl="1" indent="-514350" algn="just" eaLnBrk="1" hangingPunct="1">
              <a:spcBef>
                <a:spcPts val="500"/>
              </a:spcBef>
              <a:buFont typeface="Calibri" pitchFamily="34" charset="0"/>
              <a:buAutoNum type="arabi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900" dirty="0">
                <a:ea typeface="Microsoft YaHei" pitchFamily="34" charset="-122"/>
              </a:rPr>
              <a:t>jakości i liczbie otrzymanych kart do głosownia,</a:t>
            </a:r>
          </a:p>
          <a:p>
            <a:pPr marL="1257300" lvl="1" indent="-514350" algn="just" eaLnBrk="1" hangingPunct="1">
              <a:spcBef>
                <a:spcPts val="500"/>
              </a:spcBef>
              <a:buFont typeface="Calibri" pitchFamily="34" charset="0"/>
              <a:buAutoNum type="arabi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900" dirty="0">
                <a:ea typeface="Microsoft YaHei" pitchFamily="34" charset="-122"/>
              </a:rPr>
              <a:t>ustalonej liczbie osób uprawnionych do głosowania,</a:t>
            </a:r>
          </a:p>
          <a:p>
            <a:pPr marL="1257300" lvl="1" indent="-514350" algn="just" eaLnBrk="1" hangingPunct="1">
              <a:spcBef>
                <a:spcPts val="500"/>
              </a:spcBef>
              <a:buFont typeface="Calibri" pitchFamily="34" charset="0"/>
              <a:buAutoNum type="arabi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900" dirty="0">
                <a:ea typeface="Microsoft YaHei" pitchFamily="34" charset="-122"/>
              </a:rPr>
              <a:t>kompletności otrzymanych dokumentów </a:t>
            </a:r>
            <a:r>
              <a:rPr lang="pl-PL" altLang="pl-PL" sz="1900" dirty="0" smtClean="0">
                <a:ea typeface="Microsoft YaHei" pitchFamily="34" charset="-122"/>
              </a:rPr>
              <a:t>i materiałów</a:t>
            </a:r>
            <a:r>
              <a:rPr lang="pl-PL" altLang="pl-PL" sz="1900" dirty="0">
                <a:ea typeface="Microsoft YaHei" pitchFamily="34" charset="-122"/>
              </a:rPr>
              <a:t>,</a:t>
            </a:r>
          </a:p>
          <a:p>
            <a:pPr marL="1257300" lvl="1" indent="-514350" algn="just" eaLnBrk="1" hangingPunct="1">
              <a:spcBef>
                <a:spcPts val="500"/>
              </a:spcBef>
              <a:buFont typeface="Calibri" pitchFamily="34" charset="0"/>
              <a:buAutoNum type="arabi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900" dirty="0">
                <a:ea typeface="Microsoft YaHei" pitchFamily="34" charset="-122"/>
              </a:rPr>
              <a:t>ewentualnej konieczności usunięcia elementów agitacyjnych</a:t>
            </a:r>
            <a:r>
              <a:rPr lang="pl-PL" altLang="pl-PL" sz="1900" dirty="0" smtClean="0">
                <a:ea typeface="Microsoft YaHei" pitchFamily="34" charset="-122"/>
              </a:rPr>
              <a:t>. </a:t>
            </a:r>
            <a:endParaRPr lang="pl-PL" altLang="pl-PL" sz="1900" dirty="0">
              <a:ea typeface="Microsoft YaHei"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a:t>
            </a:fld>
            <a:endParaRPr lang="pl-PL" dirty="0"/>
          </a:p>
        </p:txBody>
      </p:sp>
      <p:sp>
        <p:nvSpPr>
          <p:cNvPr id="6" name="Prostokąt 5"/>
          <p:cNvSpPr/>
          <p:nvPr/>
        </p:nvSpPr>
        <p:spPr>
          <a:xfrm>
            <a:off x="611560" y="476672"/>
            <a:ext cx="7668344" cy="5324535"/>
          </a:xfrm>
          <a:prstGeom prst="rect">
            <a:avLst/>
          </a:prstGeom>
        </p:spPr>
        <p:txBody>
          <a:bodyPr wrap="square">
            <a:spAutoFit/>
          </a:bodyPr>
          <a:lstStyle/>
          <a:p>
            <a:pPr algn="just" eaLnBrk="1" hangingPunct="1">
              <a:lnSpc>
                <a:spcPts val="2400"/>
              </a:lnSpc>
              <a:buClr>
                <a:srgbClr val="000000"/>
              </a:buClr>
              <a:defRPr/>
            </a:pPr>
            <a:r>
              <a:rPr lang="pl-PL" altLang="pl-PL" sz="2000" b="1" dirty="0">
                <a:solidFill>
                  <a:srgbClr val="C00000"/>
                </a:solidFill>
                <a:latin typeface="+mn-lt"/>
                <a:ea typeface="Microsoft YaHei" panose="020B0503020204020204" pitchFamily="34" charset="-122"/>
              </a:rPr>
              <a:t>W lokalu wyborczym powinny znajdować się:</a:t>
            </a:r>
          </a:p>
          <a:p>
            <a:pPr marL="342900" indent="-342900" algn="just" eaLnBrk="1" hangingPunct="1">
              <a:lnSpc>
                <a:spcPts val="2400"/>
              </a:lnSpc>
              <a:buClr>
                <a:srgbClr val="000000"/>
              </a:buClr>
              <a:buFont typeface="Wingdings" panose="05000000000000000000" pitchFamily="2" charset="2"/>
              <a:buChar char="Ø"/>
              <a:defRPr/>
            </a:pPr>
            <a:r>
              <a:rPr lang="pl-PL" altLang="pl-PL" sz="1600" dirty="0">
                <a:latin typeface="+mn-lt"/>
                <a:ea typeface="Microsoft YaHei" panose="020B0503020204020204" pitchFamily="34" charset="-122"/>
              </a:rPr>
              <a:t>godło </a:t>
            </a:r>
            <a:r>
              <a:rPr lang="pl-PL" sz="1600" dirty="0">
                <a:latin typeface="+mn-lt"/>
              </a:rPr>
              <a:t>Rzeczypospolitej Polskiej</a:t>
            </a:r>
            <a:r>
              <a:rPr lang="pl-PL" altLang="pl-PL" sz="1600" dirty="0">
                <a:latin typeface="+mn-lt"/>
                <a:ea typeface="Microsoft YaHei" panose="020B0503020204020204" pitchFamily="34" charset="-122"/>
              </a:rPr>
              <a:t>,</a:t>
            </a:r>
          </a:p>
          <a:p>
            <a:pPr marL="342900" indent="-342900" algn="just" eaLnBrk="1" hangingPunct="1">
              <a:lnSpc>
                <a:spcPts val="2400"/>
              </a:lnSpc>
              <a:buClr>
                <a:srgbClr val="000000"/>
              </a:buClr>
              <a:buFont typeface="Wingdings" panose="05000000000000000000" pitchFamily="2" charset="2"/>
              <a:buChar char="Ø"/>
              <a:defRPr/>
            </a:pPr>
            <a:r>
              <a:rPr lang="pl-PL" altLang="pl-PL" sz="1600" dirty="0">
                <a:latin typeface="+mn-lt"/>
              </a:rPr>
              <a:t>urna mogąca pomieścić wszystkie oddane  karty do  głosowania,</a:t>
            </a:r>
          </a:p>
          <a:p>
            <a:pPr marL="342900" indent="-342900" algn="just" eaLnBrk="1" hangingPunct="1">
              <a:lnSpc>
                <a:spcPts val="2400"/>
              </a:lnSpc>
              <a:buClr>
                <a:srgbClr val="000000"/>
              </a:buClr>
              <a:buFont typeface="Wingdings" panose="05000000000000000000" pitchFamily="2" charset="2"/>
              <a:buChar char="Ø"/>
              <a:defRPr/>
            </a:pPr>
            <a:r>
              <a:rPr lang="pl-PL" sz="1600" dirty="0">
                <a:latin typeface="+mn-lt"/>
              </a:rPr>
              <a:t>pomieszczenia lub osłony zapewniające tajność głosowania wyposażone w przybory do pisania z umieszczoną informacją </a:t>
            </a:r>
            <a:br>
              <a:rPr lang="pl-PL" sz="1600" dirty="0">
                <a:latin typeface="+mn-lt"/>
              </a:rPr>
            </a:br>
            <a:r>
              <a:rPr lang="pl-PL" sz="1600" dirty="0">
                <a:latin typeface="+mn-lt"/>
              </a:rPr>
              <a:t>o sposobie głosowania i warunkach ważności głosu,</a:t>
            </a:r>
            <a:endParaRPr lang="pl-PL" altLang="pl-PL" sz="1600" dirty="0">
              <a:latin typeface="+mn-lt"/>
              <a:ea typeface="Microsoft YaHei" panose="020B0503020204020204" pitchFamily="34" charset="-122"/>
            </a:endParaRPr>
          </a:p>
          <a:p>
            <a:pPr marL="342900" indent="-342900" algn="just" eaLnBrk="1" hangingPunct="1">
              <a:lnSpc>
                <a:spcPts val="2400"/>
              </a:lnSpc>
              <a:buClr>
                <a:srgbClr val="000000"/>
              </a:buClr>
              <a:buFont typeface="Wingdings" panose="05000000000000000000" pitchFamily="2" charset="2"/>
              <a:buChar char="Ø"/>
              <a:defRPr/>
            </a:pPr>
            <a:r>
              <a:rPr lang="pl-PL" altLang="pl-PL" sz="1600" dirty="0">
                <a:latin typeface="+mn-lt"/>
                <a:ea typeface="Microsoft YaHei" panose="020B0503020204020204" pitchFamily="34" charset="-122"/>
              </a:rPr>
              <a:t>urzędowe obwieszczenia i informacje o:</a:t>
            </a:r>
          </a:p>
          <a:p>
            <a:pPr marL="1085850" lvl="1" indent="-342900" algn="just">
              <a:lnSpc>
                <a:spcPts val="2400"/>
              </a:lnSpc>
              <a:buFont typeface="Arial" panose="020B0604020202020204" pitchFamily="34" charset="0"/>
              <a:buChar char="•"/>
              <a:defRPr/>
            </a:pPr>
            <a:r>
              <a:rPr lang="pl-PL" sz="1600" dirty="0">
                <a:latin typeface="+mn-lt"/>
              </a:rPr>
              <a:t>o numerze i granicach okręgu </a:t>
            </a:r>
            <a:r>
              <a:rPr lang="pl-PL" sz="1600" dirty="0" smtClean="0">
                <a:latin typeface="+mn-lt"/>
              </a:rPr>
              <a:t>wyborczego i </a:t>
            </a:r>
            <a:r>
              <a:rPr lang="pl-PL" sz="1600" dirty="0">
                <a:latin typeface="+mn-lt"/>
              </a:rPr>
              <a:t>siedzibie okręgowej komisji wyborczej;</a:t>
            </a:r>
          </a:p>
          <a:p>
            <a:pPr marL="1085850" lvl="1" indent="-342900" algn="just">
              <a:lnSpc>
                <a:spcPts val="2400"/>
              </a:lnSpc>
              <a:buFont typeface="Arial" panose="020B0604020202020204" pitchFamily="34" charset="0"/>
              <a:buChar char="•"/>
              <a:defRPr/>
            </a:pPr>
            <a:r>
              <a:rPr lang="pl-PL" sz="1600" dirty="0">
                <a:latin typeface="+mn-lt"/>
              </a:rPr>
              <a:t>o numerach i granicach obwodów głosowania oraz siedzibach obwodowych komisji wyborczych;</a:t>
            </a:r>
          </a:p>
          <a:p>
            <a:pPr marL="1085850" lvl="1" indent="-342900" algn="just">
              <a:lnSpc>
                <a:spcPts val="2400"/>
              </a:lnSpc>
              <a:buFont typeface="Arial" panose="020B0604020202020204" pitchFamily="34" charset="0"/>
              <a:buChar char="•"/>
              <a:defRPr/>
            </a:pPr>
            <a:r>
              <a:rPr lang="pl-PL" sz="1600" dirty="0">
                <a:latin typeface="+mn-lt"/>
              </a:rPr>
              <a:t>o zarejestrowanych kandydatach na </a:t>
            </a:r>
            <a:r>
              <a:rPr lang="pl-PL" sz="1600" dirty="0" smtClean="0">
                <a:latin typeface="+mn-lt"/>
              </a:rPr>
              <a:t>prezydenta;</a:t>
            </a:r>
            <a:endParaRPr lang="pl-PL" sz="1600" dirty="0">
              <a:latin typeface="+mn-lt"/>
            </a:endParaRPr>
          </a:p>
          <a:p>
            <a:pPr marL="1085850" lvl="1" indent="-342900" algn="just">
              <a:lnSpc>
                <a:spcPts val="2400"/>
              </a:lnSpc>
              <a:buFont typeface="Arial" panose="020B0604020202020204" pitchFamily="34" charset="0"/>
              <a:buChar char="•"/>
              <a:defRPr/>
            </a:pPr>
            <a:r>
              <a:rPr lang="pl-PL" sz="1600" dirty="0">
                <a:latin typeface="+mn-lt"/>
              </a:rPr>
              <a:t>o sposobie głosowania i warunkach ważności głosu;</a:t>
            </a:r>
          </a:p>
          <a:p>
            <a:pPr marL="1085850" lvl="1" indent="-342900" algn="just">
              <a:lnSpc>
                <a:spcPts val="2400"/>
              </a:lnSpc>
              <a:buFont typeface="Arial" panose="020B0604020202020204" pitchFamily="34" charset="0"/>
              <a:buChar char="•"/>
              <a:defRPr/>
            </a:pPr>
            <a:r>
              <a:rPr lang="pl-PL" sz="1600" dirty="0">
                <a:latin typeface="+mn-lt"/>
              </a:rPr>
              <a:t>o składzie komisji.</a:t>
            </a:r>
            <a:endParaRPr lang="pl-PL" altLang="pl-PL" sz="1600" dirty="0">
              <a:latin typeface="+mn-lt"/>
              <a:ea typeface="Microsoft YaHei" panose="020B0503020204020204" pitchFamily="34" charset="-122"/>
            </a:endParaRPr>
          </a:p>
          <a:p>
            <a:pPr algn="just">
              <a:lnSpc>
                <a:spcPts val="2400"/>
              </a:lnSpc>
              <a:defRPr/>
            </a:pPr>
            <a:r>
              <a:rPr lang="pl-PL" sz="1600" b="1" dirty="0">
                <a:solidFill>
                  <a:srgbClr val="C00000"/>
                </a:solidFill>
                <a:latin typeface="+mn-lt"/>
              </a:rPr>
              <a:t>Lokal wyborczy powinien być tak urządzony, aby wyborca po otrzymaniu </a:t>
            </a:r>
            <a:r>
              <a:rPr lang="pl-PL" sz="1600" b="1" dirty="0" smtClean="0">
                <a:solidFill>
                  <a:srgbClr val="C00000"/>
                </a:solidFill>
                <a:latin typeface="+mn-lt"/>
              </a:rPr>
              <a:t>karty </a:t>
            </a:r>
            <a:r>
              <a:rPr lang="pl-PL" sz="1600" b="1" dirty="0">
                <a:solidFill>
                  <a:srgbClr val="C00000"/>
                </a:solidFill>
                <a:latin typeface="+mn-lt"/>
              </a:rPr>
              <a:t>bezpośrednio kierował się do miejsca za osłoną, </a:t>
            </a:r>
            <a:r>
              <a:rPr lang="pl-PL" sz="1600" b="1" dirty="0" smtClean="0">
                <a:solidFill>
                  <a:srgbClr val="C00000"/>
                </a:solidFill>
                <a:latin typeface="+mn-lt"/>
              </a:rPr>
              <a:t>a </a:t>
            </a:r>
            <a:r>
              <a:rPr lang="pl-PL" sz="1600" b="1" dirty="0">
                <a:solidFill>
                  <a:srgbClr val="C00000"/>
                </a:solidFill>
                <a:latin typeface="+mn-lt"/>
              </a:rPr>
              <a:t>następnie w stronę urny.</a:t>
            </a:r>
            <a:endParaRPr lang="pl-PL" sz="1600" dirty="0">
              <a:solidFill>
                <a:srgbClr val="C00000"/>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13</a:t>
            </a:fld>
            <a:endParaRPr lang="pl-PL" dirty="0"/>
          </a:p>
        </p:txBody>
      </p:sp>
      <p:sp>
        <p:nvSpPr>
          <p:cNvPr id="6" name="pole tekstowe 1"/>
          <p:cNvSpPr txBox="1">
            <a:spLocks noChangeArrowheads="1"/>
          </p:cNvSpPr>
          <p:nvPr/>
        </p:nvSpPr>
        <p:spPr bwMode="auto">
          <a:xfrm>
            <a:off x="539552" y="332656"/>
            <a:ext cx="8064896" cy="5688632"/>
          </a:xfrm>
          <a:prstGeom prst="rect">
            <a:avLst/>
          </a:prstGeom>
          <a:noFill/>
          <a:ln>
            <a:noFill/>
          </a:ln>
          <a:extLst/>
        </p:spPr>
        <p:txBody>
          <a:bodyPr lIns="90000" tIns="45000" rIns="90000" bIns="45000"/>
          <a:lstStyle>
            <a:lvl1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defRPr>
            </a:lvl1pPr>
            <a:lvl2pPr marL="742950" indent="-28575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ct val="0"/>
              </a:spcBef>
              <a:defRPr/>
            </a:pPr>
            <a:r>
              <a:rPr lang="pl-PL" altLang="pl-PL" b="1" dirty="0" smtClean="0">
                <a:solidFill>
                  <a:srgbClr val="C00000"/>
                </a:solidFill>
                <a:latin typeface="+mj-lt"/>
                <a:ea typeface="Microsoft YaHei" panose="020B0503020204020204" pitchFamily="34" charset="-122"/>
              </a:rPr>
              <a:t>Lokal wyborczy przystosowany do potrzeb wyborców niepełnosprawnych</a:t>
            </a:r>
          </a:p>
          <a:p>
            <a:pPr algn="just" eaLnBrk="1" hangingPunct="1">
              <a:spcBef>
                <a:spcPts val="700"/>
              </a:spcBef>
              <a:buClr>
                <a:srgbClr val="000000"/>
              </a:buClr>
              <a:defRPr/>
            </a:pPr>
            <a:r>
              <a:rPr lang="pl-PL" altLang="pl-PL" sz="2000" dirty="0" smtClean="0">
                <a:latin typeface="+mj-lt"/>
                <a:ea typeface="Microsoft YaHei" panose="020B0503020204020204" pitchFamily="34" charset="-122"/>
              </a:rPr>
              <a:t>Siedziby komisji wskazane jako przystosowane do potrzeb wyborców niepełnosprawnych zlokalizowane są w budynkach spełniających określone wymagania techniczne.</a:t>
            </a:r>
          </a:p>
          <a:p>
            <a:pPr algn="just" eaLnBrk="1" hangingPunct="1">
              <a:spcBef>
                <a:spcPts val="700"/>
              </a:spcBef>
              <a:buClr>
                <a:srgbClr val="000000"/>
              </a:buClr>
              <a:defRPr/>
            </a:pPr>
            <a:r>
              <a:rPr lang="pl-PL" altLang="pl-PL" sz="2000" b="1" dirty="0" smtClean="0">
                <a:latin typeface="+mj-lt"/>
                <a:ea typeface="Microsoft YaHei" panose="020B0503020204020204" pitchFamily="34" charset="-122"/>
              </a:rPr>
              <a:t>Są to komisje o numerach: </a:t>
            </a:r>
            <a:r>
              <a:rPr lang="pl-PL" altLang="pl-PL" sz="2000" b="1" dirty="0" smtClean="0">
                <a:solidFill>
                  <a:srgbClr val="C00000"/>
                </a:solidFill>
                <a:latin typeface="+mj-lt"/>
                <a:ea typeface="Microsoft YaHei" panose="020B0503020204020204" pitchFamily="34" charset="-122"/>
              </a:rPr>
              <a:t>1, 4, 5, 6, 7, 9, 10, 16, 17, 18, 19, 23, 24, 25, 26, 27, 36, 37, 38, 40, 43, 44, 47, 48, 49, 50, 51, 53, 54, 55, 56, 61, 62.</a:t>
            </a:r>
          </a:p>
          <a:p>
            <a:pPr algn="just" eaLnBrk="1" hangingPunct="1">
              <a:spcBef>
                <a:spcPts val="700"/>
              </a:spcBef>
              <a:buClr>
                <a:srgbClr val="000000"/>
              </a:buClr>
              <a:defRPr/>
            </a:pPr>
            <a:r>
              <a:rPr lang="pl-PL" altLang="pl-PL" sz="2000" b="1" dirty="0" smtClean="0">
                <a:latin typeface="+mj-lt"/>
                <a:ea typeface="Microsoft YaHei" panose="020B0503020204020204" pitchFamily="34" charset="-122"/>
              </a:rPr>
              <a:t>Do zadań komisji należy urządzenie lokalu w taki sposób aby:</a:t>
            </a:r>
          </a:p>
          <a:p>
            <a:pPr marL="457200" indent="-457200" algn="just" eaLnBrk="1" hangingPunct="1">
              <a:spcBef>
                <a:spcPts val="700"/>
              </a:spcBef>
              <a:buClr>
                <a:srgbClr val="000000"/>
              </a:buClr>
              <a:buFont typeface="Wingdings" panose="05000000000000000000" pitchFamily="2" charset="2"/>
              <a:buChar char="Ø"/>
              <a:defRPr/>
            </a:pPr>
            <a:r>
              <a:rPr lang="pl-PL" altLang="pl-PL" sz="2000" dirty="0" smtClean="0">
                <a:latin typeface="+mj-lt"/>
                <a:ea typeface="Microsoft YaHei" panose="020B0503020204020204" pitchFamily="34" charset="-122"/>
              </a:rPr>
              <a:t>informacje umieszczone były w  miejscach łatwo dostępnych dla osób o ograniczonej sprawności ruchowej tj. 90 cm od podłogi,</a:t>
            </a:r>
          </a:p>
          <a:p>
            <a:pPr marL="457200" indent="-457200" algn="just" eaLnBrk="1" hangingPunct="1">
              <a:spcBef>
                <a:spcPts val="700"/>
              </a:spcBef>
              <a:buClr>
                <a:srgbClr val="000000"/>
              </a:buClr>
              <a:buFont typeface="Wingdings" panose="05000000000000000000" pitchFamily="2" charset="2"/>
              <a:buChar char="Ø"/>
              <a:defRPr/>
            </a:pPr>
            <a:r>
              <a:rPr lang="pl-PL" altLang="pl-PL" sz="2000" dirty="0" smtClean="0">
                <a:latin typeface="+mj-lt"/>
                <a:ea typeface="Microsoft YaHei" panose="020B0503020204020204" pitchFamily="34" charset="-122"/>
              </a:rPr>
              <a:t>w miejscach zapewniających tajność głosowania znajdowało się dodatkowe oświetlenie,</a:t>
            </a:r>
          </a:p>
          <a:p>
            <a:pPr marL="457200" indent="-457200" algn="just" eaLnBrk="1" hangingPunct="1">
              <a:spcBef>
                <a:spcPts val="700"/>
              </a:spcBef>
              <a:buClr>
                <a:srgbClr val="000000"/>
              </a:buClr>
              <a:buFont typeface="Wingdings" panose="05000000000000000000" pitchFamily="2" charset="2"/>
              <a:buChar char="Ø"/>
              <a:defRPr/>
            </a:pPr>
            <a:r>
              <a:rPr lang="pl-PL" altLang="pl-PL" sz="2000" dirty="0" smtClean="0">
                <a:latin typeface="+mj-lt"/>
                <a:ea typeface="Microsoft YaHei" panose="020B0503020204020204" pitchFamily="34" charset="-122"/>
              </a:rPr>
              <a:t>wyborca z łatwością mógł  poruszać się w lokalu.</a:t>
            </a:r>
          </a:p>
          <a:p>
            <a:pPr algn="ctr" eaLnBrk="1" hangingPunct="1">
              <a:spcBef>
                <a:spcPct val="0"/>
              </a:spcBef>
              <a:defRPr/>
            </a:pPr>
            <a:endParaRPr lang="pl-PL" altLang="pl-PL" sz="2000" b="1" dirty="0" smtClean="0">
              <a:solidFill>
                <a:srgbClr val="FF0000"/>
              </a:solidFill>
              <a:ea typeface="Microsoft YaHei"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stopki 4"/>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dirty="0"/>
          </a:p>
        </p:txBody>
      </p:sp>
      <p:sp>
        <p:nvSpPr>
          <p:cNvPr id="2" name="Tytuł 1"/>
          <p:cNvSpPr>
            <a:spLocks noGrp="1"/>
          </p:cNvSpPr>
          <p:nvPr>
            <p:ph type="title" idx="4294967295"/>
          </p:nvPr>
        </p:nvSpPr>
        <p:spPr>
          <a:xfrm>
            <a:off x="467544" y="620688"/>
            <a:ext cx="8183563" cy="1050925"/>
          </a:xfrm>
        </p:spPr>
        <p:txBody>
          <a:bodyPr>
            <a:normAutofit/>
          </a:bodyPr>
          <a:lstStyle/>
          <a:p>
            <a:pPr algn="ctr"/>
            <a:r>
              <a:rPr lang="pl-PL" sz="2800" dirty="0" smtClean="0">
                <a:solidFill>
                  <a:srgbClr val="C00000"/>
                </a:solidFill>
              </a:rPr>
              <a:t>Zadania Komisji w dniu wyborów przed otwarciem lokalu</a:t>
            </a:r>
            <a:endParaRPr lang="pl-PL" sz="2800" dirty="0">
              <a:solidFill>
                <a:srgbClr val="C00000"/>
              </a:solidFill>
            </a:endParaRPr>
          </a:p>
        </p:txBody>
      </p:sp>
      <p:sp>
        <p:nvSpPr>
          <p:cNvPr id="3" name="Symbol zastępczy zawartości 2"/>
          <p:cNvSpPr>
            <a:spLocks noGrp="1"/>
          </p:cNvSpPr>
          <p:nvPr>
            <p:ph idx="4294967295"/>
          </p:nvPr>
        </p:nvSpPr>
        <p:spPr>
          <a:xfrm>
            <a:off x="539552" y="620688"/>
            <a:ext cx="8183563" cy="5130800"/>
          </a:xfrm>
        </p:spPr>
        <p:txBody>
          <a:bodyPr>
            <a:normAutofit fontScale="55000" lnSpcReduction="20000"/>
          </a:bodyPr>
          <a:lstStyle/>
          <a:p>
            <a:pPr algn="ctr">
              <a:buNone/>
            </a:pPr>
            <a:endParaRPr lang="pl-PL" sz="4200" b="1" dirty="0" smtClean="0"/>
          </a:p>
          <a:p>
            <a:pPr algn="ctr">
              <a:buNone/>
            </a:pPr>
            <a:endParaRPr lang="pl-PL" sz="4200" b="1" dirty="0" smtClean="0"/>
          </a:p>
          <a:p>
            <a:pPr algn="ctr">
              <a:buNone/>
            </a:pPr>
            <a:endParaRPr lang="pl-PL" sz="4200" b="1" dirty="0" smtClean="0"/>
          </a:p>
          <a:p>
            <a:pPr algn="ctr">
              <a:buClr>
                <a:srgbClr val="C00000"/>
              </a:buClr>
              <a:buNone/>
            </a:pPr>
            <a:endParaRPr lang="pl-PL" sz="4200" b="1" dirty="0" smtClean="0"/>
          </a:p>
          <a:p>
            <a:pPr>
              <a:lnSpc>
                <a:spcPct val="170000"/>
              </a:lnSpc>
              <a:buClr>
                <a:srgbClr val="C00000"/>
              </a:buClr>
              <a:buNone/>
            </a:pPr>
            <a:r>
              <a:rPr lang="pl-PL" dirty="0" smtClean="0"/>
              <a:t>Komisja zbiera się w lokalu wyborczym nie później niż o godz. 6°° i dokonuje:</a:t>
            </a:r>
          </a:p>
          <a:p>
            <a:pPr>
              <a:lnSpc>
                <a:spcPct val="170000"/>
              </a:lnSpc>
              <a:buClr>
                <a:srgbClr val="C00000"/>
              </a:buClr>
            </a:pPr>
            <a:r>
              <a:rPr lang="pl-PL" dirty="0" smtClean="0"/>
              <a:t>sprawdzenia dostarczonych dokumentów oraz pieczęci,</a:t>
            </a:r>
          </a:p>
          <a:p>
            <a:pPr>
              <a:lnSpc>
                <a:spcPct val="170000"/>
              </a:lnSpc>
              <a:buClr>
                <a:srgbClr val="C00000"/>
              </a:buClr>
            </a:pPr>
            <a:r>
              <a:rPr lang="pl-PL" dirty="0" smtClean="0"/>
              <a:t>ponownego przeliczenia kart do głosowania i zapisania ustalonej liczby do formularza protokołu głosowania,</a:t>
            </a:r>
          </a:p>
          <a:p>
            <a:pPr>
              <a:lnSpc>
                <a:spcPct val="170000"/>
              </a:lnSpc>
              <a:buClr>
                <a:srgbClr val="C00000"/>
              </a:buClr>
            </a:pPr>
            <a:r>
              <a:rPr lang="pl-PL" dirty="0" smtClean="0"/>
              <a:t>ostemplowania kart do głosowania </a:t>
            </a:r>
            <a:r>
              <a:rPr lang="pl-PL" dirty="0" smtClean="0">
                <a:solidFill>
                  <a:srgbClr val="C00000"/>
                </a:solidFill>
              </a:rPr>
              <a:t>przed otwarciem lokalu tj. przed godz. 7.00</a:t>
            </a:r>
            <a:endParaRPr lang="pl-PL" i="1" dirty="0" smtClean="0">
              <a:solidFill>
                <a:srgbClr val="C00000"/>
              </a:solidFill>
            </a:endParaRPr>
          </a:p>
          <a:p>
            <a:pPr>
              <a:lnSpc>
                <a:spcPct val="170000"/>
              </a:lnSpc>
              <a:buClr>
                <a:srgbClr val="C00000"/>
              </a:buClr>
            </a:pPr>
            <a:r>
              <a:rPr lang="pl-PL" dirty="0" smtClean="0"/>
              <a:t>rozłożenia spisu wyborców i kart do głosowania,</a:t>
            </a:r>
          </a:p>
          <a:p>
            <a:pPr>
              <a:lnSpc>
                <a:spcPct val="170000"/>
              </a:lnSpc>
              <a:buClr>
                <a:srgbClr val="C00000"/>
              </a:buClr>
            </a:pPr>
            <a:r>
              <a:rPr lang="pl-PL" dirty="0" smtClean="0"/>
              <a:t>sprawdzenia urzędowych obwieszczeń,</a:t>
            </a:r>
          </a:p>
          <a:p>
            <a:pPr>
              <a:lnSpc>
                <a:spcPct val="170000"/>
              </a:lnSpc>
              <a:buClr>
                <a:srgbClr val="C00000"/>
              </a:buClr>
            </a:pPr>
            <a:r>
              <a:rPr lang="pl-PL" dirty="0" smtClean="0"/>
              <a:t>sprawdzenia czy w lokalu oraz na zewnątrz nie znajdują się elementy służące prowadzeniu kampanii wyborczej.</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15</a:t>
            </a:fld>
            <a:endParaRPr lang="pl-PL" dirty="0"/>
          </a:p>
        </p:txBody>
      </p:sp>
      <p:sp>
        <p:nvSpPr>
          <p:cNvPr id="7" name="Tytuł 1"/>
          <p:cNvSpPr>
            <a:spLocks noGrp="1"/>
          </p:cNvSpPr>
          <p:nvPr>
            <p:ph type="title" idx="4294967295"/>
          </p:nvPr>
        </p:nvSpPr>
        <p:spPr>
          <a:xfrm>
            <a:off x="467544" y="620688"/>
            <a:ext cx="8183563" cy="547687"/>
          </a:xfrm>
        </p:spPr>
        <p:txBody>
          <a:bodyPr>
            <a:normAutofit/>
          </a:bodyPr>
          <a:lstStyle/>
          <a:p>
            <a:pPr algn="ctr"/>
            <a:r>
              <a:rPr lang="pl-PL" sz="1800" dirty="0" smtClean="0">
                <a:solidFill>
                  <a:srgbClr val="C00000"/>
                </a:solidFill>
              </a:rPr>
              <a:t>Zadania Komisji w dniu wyborów przed otwarciem lokalu c.d.</a:t>
            </a:r>
            <a:endParaRPr lang="pl-PL" sz="1800" dirty="0">
              <a:solidFill>
                <a:srgbClr val="C00000"/>
              </a:solidFill>
            </a:endParaRPr>
          </a:p>
        </p:txBody>
      </p:sp>
      <p:sp>
        <p:nvSpPr>
          <p:cNvPr id="6" name="Prostokąt 5"/>
          <p:cNvSpPr/>
          <p:nvPr/>
        </p:nvSpPr>
        <p:spPr>
          <a:xfrm>
            <a:off x="611560" y="1628800"/>
            <a:ext cx="7740352" cy="3123932"/>
          </a:xfrm>
          <a:prstGeom prst="rect">
            <a:avLst/>
          </a:prstGeom>
        </p:spPr>
        <p:txBody>
          <a:bodyPr wrap="square">
            <a:spAutoFit/>
          </a:bodyPr>
          <a:lstStyle/>
          <a:p>
            <a:pPr marL="344488" indent="-342900" eaLnBrk="1" hangingPunct="1">
              <a:lnSpc>
                <a:spcPct val="150000"/>
              </a:lnSpc>
              <a:spcBef>
                <a:spcPts val="600"/>
              </a:spcBef>
              <a:buClr>
                <a:srgbClr val="000000"/>
              </a:buClr>
              <a:buFont typeface="Wingdings" panose="05000000000000000000" pitchFamily="2" charset="2"/>
              <a:buChar char="Ø"/>
              <a:defRPr/>
            </a:pPr>
            <a:r>
              <a:rPr lang="pl-PL" altLang="pl-PL" sz="1600" dirty="0">
                <a:latin typeface="+mn-lt"/>
                <a:ea typeface="Microsoft YaHei" panose="020B0503020204020204" pitchFamily="34" charset="-122"/>
              </a:rPr>
              <a:t>sprawdzenie czy urna wyborcza jest pusta,</a:t>
            </a:r>
          </a:p>
          <a:p>
            <a:pPr marL="344488" indent="-342900" eaLnBrk="1" hangingPunct="1">
              <a:lnSpc>
                <a:spcPct val="150000"/>
              </a:lnSpc>
              <a:spcBef>
                <a:spcPts val="600"/>
              </a:spcBef>
              <a:buClr>
                <a:srgbClr val="000000"/>
              </a:buClr>
              <a:buFont typeface="Wingdings" panose="05000000000000000000" pitchFamily="2" charset="2"/>
              <a:buChar char="Ø"/>
              <a:defRPr/>
            </a:pPr>
            <a:r>
              <a:rPr lang="pl-PL" altLang="pl-PL" sz="1600" dirty="0">
                <a:latin typeface="+mn-lt"/>
                <a:ea typeface="Microsoft YaHei" panose="020B0503020204020204" pitchFamily="34" charset="-122"/>
              </a:rPr>
              <a:t>zamknięcie urny i </a:t>
            </a:r>
            <a:r>
              <a:rPr lang="pl-PL" altLang="pl-PL" sz="1600" dirty="0" smtClean="0">
                <a:latin typeface="+mn-lt"/>
                <a:ea typeface="Microsoft YaHei" panose="020B0503020204020204" pitchFamily="34" charset="-122"/>
              </a:rPr>
              <a:t>opieczętowanie,</a:t>
            </a:r>
            <a:endParaRPr lang="pl-PL" altLang="pl-PL" sz="1600" dirty="0">
              <a:latin typeface="+mn-lt"/>
              <a:ea typeface="Microsoft YaHei" panose="020B0503020204020204" pitchFamily="34" charset="-122"/>
            </a:endParaRPr>
          </a:p>
          <a:p>
            <a:pPr marL="800100" lvl="1" indent="-342900" algn="just" eaLnBrk="1" hangingPunct="1">
              <a:lnSpc>
                <a:spcPct val="150000"/>
              </a:lnSpc>
              <a:buFont typeface="Arial" panose="020B0604020202020204" pitchFamily="34" charset="0"/>
              <a:buChar char="•"/>
              <a:defRPr/>
            </a:pPr>
            <a:r>
              <a:rPr lang="pl-PL" altLang="pl-PL" sz="1600" dirty="0">
                <a:latin typeface="+mn-lt"/>
              </a:rPr>
              <a:t>urna powinna być ustawiona w takim miejscu, by była przez cały czas głosowania widoczna dla członków komisji i mężów </a:t>
            </a:r>
            <a:r>
              <a:rPr lang="pl-PL" altLang="pl-PL" sz="1600" dirty="0" smtClean="0">
                <a:latin typeface="+mn-lt"/>
              </a:rPr>
              <a:t>zaufania,</a:t>
            </a:r>
            <a:endParaRPr lang="pl-PL" altLang="pl-PL" sz="1600" dirty="0">
              <a:latin typeface="+mn-lt"/>
            </a:endParaRPr>
          </a:p>
          <a:p>
            <a:pPr marL="800100" lvl="1" indent="-342900" algn="just" eaLnBrk="1" hangingPunct="1">
              <a:lnSpc>
                <a:spcPct val="150000"/>
              </a:lnSpc>
              <a:buFont typeface="Arial" panose="020B0604020202020204" pitchFamily="34" charset="0"/>
              <a:buChar char="•"/>
              <a:defRPr/>
            </a:pPr>
            <a:r>
              <a:rPr lang="pl-PL" altLang="pl-PL" sz="1600" dirty="0">
                <a:latin typeface="+mn-lt"/>
              </a:rPr>
              <a:t>możliwe jest wyznaczenie jednego członka komisji (rotacyjnie), którego zadaniem będzie czuwanie nad urną,</a:t>
            </a:r>
          </a:p>
          <a:p>
            <a:pPr marL="800100" lvl="1" indent="-342900" algn="just" eaLnBrk="1" hangingPunct="1">
              <a:lnSpc>
                <a:spcPct val="150000"/>
              </a:lnSpc>
              <a:buFont typeface="Arial" panose="020B0604020202020204" pitchFamily="34" charset="0"/>
              <a:buChar char="•"/>
              <a:defRPr/>
            </a:pPr>
            <a:r>
              <a:rPr lang="pl-PL" altLang="pl-PL" sz="1600" dirty="0">
                <a:latin typeface="+mn-lt"/>
              </a:rPr>
              <a:t>urny nie wolno wynosić z lokalu wyborczego,  dotyczy to również urny zasadniczej w obwodach odrębnych</a:t>
            </a:r>
            <a:r>
              <a:rPr lang="pl-PL" altLang="pl-PL" sz="1600" dirty="0" smtClean="0">
                <a:latin typeface="+mn-lt"/>
              </a:rPr>
              <a:t>,</a:t>
            </a:r>
            <a:endParaRPr lang="pl-PL" altLang="pl-PL" sz="1600"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16</a:t>
            </a:fld>
            <a:endParaRPr lang="pl-PL" dirty="0"/>
          </a:p>
        </p:txBody>
      </p:sp>
      <p:sp>
        <p:nvSpPr>
          <p:cNvPr id="7" name="Tytuł 1"/>
          <p:cNvSpPr>
            <a:spLocks noGrp="1"/>
          </p:cNvSpPr>
          <p:nvPr>
            <p:ph type="title" idx="4294967295"/>
          </p:nvPr>
        </p:nvSpPr>
        <p:spPr>
          <a:xfrm>
            <a:off x="0" y="404813"/>
            <a:ext cx="8183563" cy="1050925"/>
          </a:xfrm>
        </p:spPr>
        <p:txBody>
          <a:bodyPr>
            <a:normAutofit/>
          </a:bodyPr>
          <a:lstStyle/>
          <a:p>
            <a:pPr algn="ctr"/>
            <a:r>
              <a:rPr lang="pl-PL" sz="2000" dirty="0" smtClean="0">
                <a:solidFill>
                  <a:srgbClr val="C00000"/>
                </a:solidFill>
              </a:rPr>
              <a:t>Zadania Komisji w dniu wyborów przed otwarciem lokalu c.d.</a:t>
            </a:r>
            <a:endParaRPr lang="pl-PL" sz="2000" dirty="0">
              <a:solidFill>
                <a:srgbClr val="C00000"/>
              </a:solidFill>
            </a:endParaRPr>
          </a:p>
        </p:txBody>
      </p:sp>
      <p:sp>
        <p:nvSpPr>
          <p:cNvPr id="6" name="Prostokąt 5"/>
          <p:cNvSpPr/>
          <p:nvPr/>
        </p:nvSpPr>
        <p:spPr>
          <a:xfrm>
            <a:off x="755576" y="1700808"/>
            <a:ext cx="7416824" cy="3431709"/>
          </a:xfrm>
          <a:prstGeom prst="rect">
            <a:avLst/>
          </a:prstGeom>
        </p:spPr>
        <p:txBody>
          <a:bodyPr wrap="square">
            <a:spAutoFit/>
          </a:bodyPr>
          <a:lstStyle/>
          <a:p>
            <a:pPr marL="342900" indent="-342900" algn="just" eaLnBrk="1" hangingPunct="1">
              <a:buFont typeface="Wingdings" panose="05000000000000000000" pitchFamily="2" charset="2"/>
              <a:buChar char="Ø"/>
              <a:defRPr/>
            </a:pPr>
            <a:r>
              <a:rPr lang="pl-PL" altLang="pl-PL" sz="1600" dirty="0">
                <a:latin typeface="+mn-lt"/>
                <a:ea typeface="Microsoft YaHei" panose="020B0503020204020204" pitchFamily="34" charset="-122"/>
              </a:rPr>
              <a:t>rozłożenie spisu wyborców i kart do głosowania,</a:t>
            </a:r>
            <a:endParaRPr lang="pl-PL" altLang="pl-PL" sz="1600" dirty="0">
              <a:latin typeface="+mn-lt"/>
            </a:endParaRPr>
          </a:p>
          <a:p>
            <a:pPr marL="800100" lvl="1" indent="-342900" algn="just" eaLnBrk="1" hangingPunct="1">
              <a:buFont typeface="Arial" panose="020B0604020202020204" pitchFamily="34" charset="0"/>
              <a:buChar char="•"/>
              <a:defRPr/>
            </a:pPr>
            <a:r>
              <a:rPr lang="pl-PL" altLang="pl-PL" sz="1600" dirty="0">
                <a:latin typeface="+mn-lt"/>
              </a:rPr>
              <a:t>przekazywany spisy wyborców jest zbroszurowany </a:t>
            </a:r>
            <a:br>
              <a:rPr lang="pl-PL" altLang="pl-PL" sz="1600" dirty="0">
                <a:latin typeface="+mn-lt"/>
              </a:rPr>
            </a:br>
            <a:r>
              <a:rPr lang="pl-PL" altLang="pl-PL" sz="1600" dirty="0">
                <a:latin typeface="+mn-lt"/>
              </a:rPr>
              <a:t>w 3 częściach;</a:t>
            </a:r>
          </a:p>
          <a:p>
            <a:pPr marL="800100" lvl="1" indent="-342900" algn="just" eaLnBrk="1" hangingPunct="1">
              <a:buFont typeface="Arial" panose="020B0604020202020204" pitchFamily="34" charset="0"/>
              <a:buChar char="•"/>
              <a:defRPr/>
            </a:pPr>
            <a:r>
              <a:rPr lang="pl-PL" altLang="pl-PL" sz="1600" dirty="0">
                <a:latin typeface="+mn-lt"/>
              </a:rPr>
              <a:t>członkom komisji nie wolno rozszywać spisów, wyjmować pojedynczych stron, samowolnie broszurować w innym układzie ulic,</a:t>
            </a:r>
            <a:endParaRPr lang="pl-PL" altLang="pl-PL" sz="1600" i="1" dirty="0">
              <a:latin typeface="+mn-lt"/>
            </a:endParaRPr>
          </a:p>
          <a:p>
            <a:pPr algn="just" eaLnBrk="1" hangingPunct="1">
              <a:buFontTx/>
              <a:buChar char="-"/>
              <a:defRPr/>
            </a:pPr>
            <a:endParaRPr lang="pl-PL" altLang="pl-PL" sz="1600" i="1" dirty="0">
              <a:latin typeface="+mn-lt"/>
            </a:endParaRPr>
          </a:p>
          <a:p>
            <a:pPr marL="458788" indent="-457200" eaLnBrk="1" hangingPunct="1">
              <a:spcBef>
                <a:spcPts val="600"/>
              </a:spcBef>
              <a:buFont typeface="Wingdings" panose="05000000000000000000" pitchFamily="2" charset="2"/>
              <a:buChar char="Ø"/>
              <a:defRPr/>
            </a:pPr>
            <a:r>
              <a:rPr lang="pl-PL" altLang="pl-PL" sz="1600" dirty="0">
                <a:latin typeface="+mn-lt"/>
                <a:ea typeface="Microsoft YaHei" panose="020B0503020204020204" pitchFamily="34" charset="-122"/>
              </a:rPr>
              <a:t>podanie meldunków</a:t>
            </a:r>
            <a:r>
              <a:rPr lang="pl-PL" altLang="pl-PL" sz="1600" dirty="0">
                <a:solidFill>
                  <a:srgbClr val="00B050"/>
                </a:solidFill>
                <a:latin typeface="+mn-lt"/>
                <a:ea typeface="Microsoft YaHei" panose="020B0503020204020204" pitchFamily="34" charset="-122"/>
              </a:rPr>
              <a:t> </a:t>
            </a:r>
          </a:p>
          <a:p>
            <a:pPr marL="1588" eaLnBrk="1" hangingPunct="1">
              <a:spcBef>
                <a:spcPts val="600"/>
              </a:spcBef>
              <a:defRPr/>
            </a:pPr>
            <a:r>
              <a:rPr lang="pl-PL" altLang="pl-PL" sz="1600" b="1" dirty="0" smtClean="0">
                <a:solidFill>
                  <a:srgbClr val="C00000"/>
                </a:solidFill>
                <a:latin typeface="+mn-lt"/>
                <a:ea typeface="Microsoft YaHei" panose="020B0503020204020204" pitchFamily="34" charset="-122"/>
                <a:sym typeface="Wingdings"/>
              </a:rPr>
              <a:t> </a:t>
            </a:r>
            <a:r>
              <a:rPr lang="pl-PL" altLang="pl-PL" sz="1600" b="1" dirty="0" smtClean="0">
                <a:solidFill>
                  <a:srgbClr val="C00000"/>
                </a:solidFill>
                <a:latin typeface="+mn-lt"/>
                <a:ea typeface="Microsoft YaHei" panose="020B0503020204020204" pitchFamily="34" charset="-122"/>
              </a:rPr>
              <a:t>pod </a:t>
            </a:r>
            <a:r>
              <a:rPr lang="pl-PL" altLang="pl-PL" sz="1600" b="1" dirty="0">
                <a:solidFill>
                  <a:srgbClr val="C00000"/>
                </a:solidFill>
                <a:latin typeface="+mn-lt"/>
                <a:ea typeface="Microsoft YaHei" panose="020B0503020204020204" pitchFamily="34" charset="-122"/>
              </a:rPr>
              <a:t>nr tel. 32 776 32 11 lub 32 776 32 12</a:t>
            </a:r>
          </a:p>
          <a:p>
            <a:pPr marL="1588">
              <a:spcBef>
                <a:spcPts val="600"/>
              </a:spcBef>
              <a:defRPr/>
            </a:pPr>
            <a:r>
              <a:rPr lang="pl-PL" sz="1600" b="1" dirty="0" smtClean="0">
                <a:solidFill>
                  <a:srgbClr val="C00000"/>
                </a:solidFill>
                <a:sym typeface="Wingdings"/>
              </a:rPr>
              <a:t> </a:t>
            </a:r>
            <a:r>
              <a:rPr lang="pl-PL" altLang="pl-PL" sz="1600" b="1" dirty="0" smtClean="0">
                <a:solidFill>
                  <a:srgbClr val="C00000"/>
                </a:solidFill>
                <a:latin typeface="+mn-lt"/>
                <a:ea typeface="Microsoft YaHei" panose="020B0503020204020204" pitchFamily="34" charset="-122"/>
              </a:rPr>
              <a:t>do </a:t>
            </a:r>
            <a:r>
              <a:rPr lang="pl-PL" altLang="pl-PL" sz="1600" b="1" dirty="0">
                <a:solidFill>
                  <a:srgbClr val="C00000"/>
                </a:solidFill>
                <a:latin typeface="+mn-lt"/>
                <a:ea typeface="Microsoft YaHei" panose="020B0503020204020204" pitchFamily="34" charset="-122"/>
              </a:rPr>
              <a:t>godz. 6.15 - </a:t>
            </a:r>
            <a:r>
              <a:rPr lang="pl-PL" altLang="pl-PL" sz="1600" dirty="0">
                <a:latin typeface="+mn-lt"/>
                <a:ea typeface="Microsoft YaHei" panose="020B0503020204020204" pitchFamily="34" charset="-122"/>
              </a:rPr>
              <a:t>o rozpoczęciu pracy,</a:t>
            </a:r>
          </a:p>
          <a:p>
            <a:pPr marL="1588">
              <a:spcBef>
                <a:spcPts val="600"/>
              </a:spcBef>
              <a:buClr>
                <a:srgbClr val="00B050"/>
              </a:buClr>
              <a:defRPr/>
            </a:pPr>
            <a:r>
              <a:rPr lang="pl-PL" sz="1600" b="1" dirty="0" smtClean="0">
                <a:solidFill>
                  <a:srgbClr val="C00000"/>
                </a:solidFill>
                <a:sym typeface="Wingdings"/>
              </a:rPr>
              <a:t> </a:t>
            </a:r>
            <a:r>
              <a:rPr lang="pl-PL" altLang="pl-PL" sz="1600" b="1" dirty="0" smtClean="0">
                <a:solidFill>
                  <a:srgbClr val="C00000"/>
                </a:solidFill>
                <a:latin typeface="+mn-lt"/>
                <a:ea typeface="Microsoft YaHei" panose="020B0503020204020204" pitchFamily="34" charset="-122"/>
              </a:rPr>
              <a:t>do </a:t>
            </a:r>
            <a:r>
              <a:rPr lang="pl-PL" altLang="pl-PL" sz="1600" b="1" dirty="0">
                <a:solidFill>
                  <a:srgbClr val="C00000"/>
                </a:solidFill>
                <a:latin typeface="+mn-lt"/>
                <a:ea typeface="Microsoft YaHei" panose="020B0503020204020204" pitchFamily="34" charset="-122"/>
              </a:rPr>
              <a:t>godz. 7.10 - </a:t>
            </a:r>
            <a:r>
              <a:rPr lang="pl-PL" altLang="pl-PL" sz="1600" dirty="0">
                <a:latin typeface="+mn-lt"/>
                <a:ea typeface="Microsoft YaHei" panose="020B0503020204020204" pitchFamily="34" charset="-122"/>
              </a:rPr>
              <a:t>o punktualnym otwarciu lokalu i liczbie </a:t>
            </a:r>
          </a:p>
          <a:p>
            <a:pPr marL="1588" eaLnBrk="1" hangingPunct="1">
              <a:spcBef>
                <a:spcPts val="600"/>
              </a:spcBef>
              <a:buClr>
                <a:srgbClr val="00B050"/>
              </a:buClr>
              <a:defRPr/>
            </a:pPr>
            <a:r>
              <a:rPr lang="pl-PL" altLang="pl-PL" sz="1600" dirty="0">
                <a:latin typeface="+mn-lt"/>
                <a:ea typeface="Microsoft YaHei" panose="020B0503020204020204" pitchFamily="34" charset="-122"/>
              </a:rPr>
              <a:t>                         </a:t>
            </a:r>
            <a:r>
              <a:rPr lang="pl-PL" altLang="pl-PL" sz="1600" dirty="0" smtClean="0">
                <a:latin typeface="+mn-lt"/>
                <a:ea typeface="Microsoft YaHei" panose="020B0503020204020204" pitchFamily="34" charset="-122"/>
              </a:rPr>
              <a:t>    otrzymanych </a:t>
            </a:r>
            <a:r>
              <a:rPr lang="pl-PL" altLang="pl-PL" sz="1600" dirty="0">
                <a:latin typeface="+mn-lt"/>
                <a:ea typeface="Microsoft YaHei" panose="020B0503020204020204" pitchFamily="34" charset="-122"/>
              </a:rPr>
              <a:t>kart (po ponownym </a:t>
            </a:r>
            <a:r>
              <a:rPr lang="pl-PL" altLang="pl-PL" sz="1600" dirty="0" smtClean="0">
                <a:latin typeface="+mn-lt"/>
                <a:ea typeface="Microsoft YaHei" panose="020B0503020204020204" pitchFamily="34" charset="-122"/>
              </a:rPr>
              <a:t>przeliczeniu)</a:t>
            </a:r>
            <a:endParaRPr lang="pl-PL" altLang="pl-PL" sz="2600" dirty="0">
              <a:latin typeface="+mn-lt"/>
              <a:ea typeface="Microsoft YaHei"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stopki 4"/>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dirty="0"/>
          </a:p>
        </p:txBody>
      </p:sp>
      <p:sp>
        <p:nvSpPr>
          <p:cNvPr id="3" name="Symbol zastępczy zawartości 2"/>
          <p:cNvSpPr>
            <a:spLocks noGrp="1"/>
          </p:cNvSpPr>
          <p:nvPr>
            <p:ph idx="4294967295"/>
          </p:nvPr>
        </p:nvSpPr>
        <p:spPr>
          <a:xfrm>
            <a:off x="960438" y="1844675"/>
            <a:ext cx="8183562" cy="3357563"/>
          </a:xfrm>
        </p:spPr>
        <p:txBody>
          <a:bodyPr>
            <a:normAutofit/>
          </a:bodyPr>
          <a:lstStyle/>
          <a:p>
            <a:pPr algn="ctr">
              <a:buNone/>
            </a:pPr>
            <a:endParaRPr lang="pl-PL" sz="4400" b="1" dirty="0" smtClean="0"/>
          </a:p>
          <a:p>
            <a:pPr marL="514350" indent="-514350" algn="ctr">
              <a:buNone/>
            </a:pPr>
            <a:endParaRPr lang="pl-PL" sz="2400" dirty="0" smtClean="0"/>
          </a:p>
          <a:p>
            <a:pPr algn="just">
              <a:lnSpc>
                <a:spcPct val="150000"/>
              </a:lnSpc>
              <a:buNone/>
            </a:pPr>
            <a:endParaRPr lang="pl-PL" sz="2000" dirty="0" smtClean="0"/>
          </a:p>
        </p:txBody>
      </p:sp>
      <p:sp>
        <p:nvSpPr>
          <p:cNvPr id="6" name="pole tekstowe 1"/>
          <p:cNvSpPr txBox="1">
            <a:spLocks noChangeArrowheads="1"/>
          </p:cNvSpPr>
          <p:nvPr/>
        </p:nvSpPr>
        <p:spPr bwMode="auto">
          <a:xfrm>
            <a:off x="323528" y="836712"/>
            <a:ext cx="8568952" cy="6308725"/>
          </a:xfrm>
          <a:prstGeom prst="rect">
            <a:avLst/>
          </a:prstGeom>
          <a:noFill/>
          <a:ln>
            <a:noFill/>
          </a:ln>
          <a:extLst/>
        </p:spPr>
        <p:txBody>
          <a:bodyPr lIns="252000" tIns="45000" rIns="684000" bIns="45000"/>
          <a:lstStyle>
            <a:lvl1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defRPr>
            </a:lvl1pPr>
            <a:lvl2pPr marL="742950" indent="-28575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ts val="500"/>
              </a:spcBef>
              <a:defRPr/>
            </a:pPr>
            <a:r>
              <a:rPr lang="pl-PL" altLang="pl-PL" sz="2800" b="1" dirty="0">
                <a:solidFill>
                  <a:srgbClr val="C00000"/>
                </a:solidFill>
              </a:rPr>
              <a:t>Głosowanie odbywa się </a:t>
            </a:r>
            <a:r>
              <a:rPr lang="pl-PL" altLang="pl-PL" sz="2800" b="1" dirty="0" smtClean="0">
                <a:solidFill>
                  <a:srgbClr val="C00000"/>
                </a:solidFill>
              </a:rPr>
              <a:t>bez </a:t>
            </a:r>
            <a:r>
              <a:rPr lang="pl-PL" altLang="pl-PL" sz="2800" b="1" dirty="0">
                <a:solidFill>
                  <a:srgbClr val="C00000"/>
                </a:solidFill>
              </a:rPr>
              <a:t>przerw między godziną </a:t>
            </a:r>
            <a:br>
              <a:rPr lang="pl-PL" altLang="pl-PL" sz="2800" b="1" dirty="0">
                <a:solidFill>
                  <a:srgbClr val="C00000"/>
                </a:solidFill>
              </a:rPr>
            </a:br>
            <a:r>
              <a:rPr lang="pl-PL" altLang="pl-PL" sz="3200" b="1" dirty="0" smtClean="0">
                <a:solidFill>
                  <a:srgbClr val="C00000"/>
                </a:solidFill>
              </a:rPr>
              <a:t> </a:t>
            </a:r>
            <a:r>
              <a:rPr lang="pl-PL" altLang="pl-PL" sz="3200" b="1" dirty="0">
                <a:solidFill>
                  <a:srgbClr val="C00000"/>
                </a:solidFill>
              </a:rPr>
              <a:t>7.00 a </a:t>
            </a:r>
            <a:r>
              <a:rPr lang="pl-PL" altLang="pl-PL" sz="3200" b="1" dirty="0" smtClean="0">
                <a:solidFill>
                  <a:srgbClr val="C00000"/>
                </a:solidFill>
              </a:rPr>
              <a:t>21.00</a:t>
            </a:r>
            <a:endParaRPr lang="pl-PL" altLang="pl-PL" sz="2500" b="1" dirty="0" smtClean="0">
              <a:solidFill>
                <a:srgbClr val="C00000"/>
              </a:solidFill>
            </a:endParaRPr>
          </a:p>
          <a:p>
            <a:pPr marL="342900" indent="-342900" algn="just">
              <a:buFont typeface="Wingdings" panose="05000000000000000000" pitchFamily="2" charset="2"/>
              <a:buChar char="Ø"/>
              <a:defRPr/>
            </a:pPr>
            <a:r>
              <a:rPr lang="pl-PL" altLang="pl-PL" sz="2000" dirty="0" smtClean="0">
                <a:latin typeface="+mn-lt"/>
              </a:rPr>
              <a:t>od chwili rozpoczęcia głosowania do czasu jego zakończenia komisja wykonuje swoje zadania w składzie zapewniającym wyborcom udział w głosowaniu bez zakłóceń przy wydawaniu kart do głosowania, ale </a:t>
            </a:r>
            <a:br>
              <a:rPr lang="pl-PL" altLang="pl-PL" sz="2000" dirty="0" smtClean="0">
                <a:latin typeface="+mn-lt"/>
              </a:rPr>
            </a:br>
            <a:r>
              <a:rPr lang="pl-PL" altLang="pl-PL" sz="2000" b="1" dirty="0" smtClean="0">
                <a:solidFill>
                  <a:srgbClr val="C00000"/>
                </a:solidFill>
                <a:latin typeface="+mn-lt"/>
              </a:rPr>
              <a:t>co najmniej 3-osobowym</a:t>
            </a:r>
            <a:r>
              <a:rPr lang="pl-PL" altLang="pl-PL" sz="2000" dirty="0" smtClean="0">
                <a:latin typeface="+mn-lt"/>
              </a:rPr>
              <a:t>,</a:t>
            </a:r>
          </a:p>
          <a:p>
            <a:pPr marL="342900" indent="-342900" algn="just">
              <a:buFont typeface="Wingdings" panose="05000000000000000000" pitchFamily="2" charset="2"/>
              <a:buChar char="Ø"/>
              <a:defRPr/>
            </a:pPr>
            <a:r>
              <a:rPr lang="pl-PL" altLang="pl-PL" sz="2000" dirty="0" smtClean="0">
                <a:latin typeface="+mn-lt"/>
              </a:rPr>
              <a:t>zawsze z udziałem przewodniczącego komisji bądź jego zastępcy, </a:t>
            </a:r>
          </a:p>
          <a:p>
            <a:pPr marL="342900" indent="-342900" algn="just">
              <a:buFont typeface="Wingdings" panose="05000000000000000000" pitchFamily="2" charset="2"/>
              <a:buChar char="Ø"/>
              <a:defRPr/>
            </a:pPr>
            <a:r>
              <a:rPr lang="pl-PL" altLang="pl-PL" sz="2000" dirty="0" smtClean="0">
                <a:latin typeface="+mn-lt"/>
              </a:rPr>
              <a:t>wymóg obecności co najmniej 3 osób z komisji oznacza stałe przebywanie takiej liczby członków </a:t>
            </a:r>
            <a:br>
              <a:rPr lang="pl-PL" altLang="pl-PL" sz="2000" dirty="0" smtClean="0">
                <a:latin typeface="+mn-lt"/>
              </a:rPr>
            </a:br>
            <a:r>
              <a:rPr lang="pl-PL" altLang="pl-PL" sz="2000" dirty="0" smtClean="0">
                <a:latin typeface="+mn-lt"/>
              </a:rPr>
              <a:t>w pomieszczeniu, w którym znajduje się urna.</a:t>
            </a:r>
            <a:endParaRPr lang="pl-PL" altLang="pl-PL" sz="2000" dirty="0" smtClean="0">
              <a:latin typeface="+mn-lt"/>
              <a:ea typeface="Microsoft YaHei" panose="020B0503020204020204" pitchFamily="34" charset="-122"/>
            </a:endParaRPr>
          </a:p>
          <a:p>
            <a:pPr algn="just" eaLnBrk="1" hangingPunct="1">
              <a:spcBef>
                <a:spcPts val="1213"/>
              </a:spcBef>
              <a:defRPr/>
            </a:pPr>
            <a:endParaRPr lang="pl-PL" altLang="pl-PL" sz="2000" b="1" dirty="0" smtClean="0">
              <a:latin typeface="+mn-lt"/>
              <a:ea typeface="Microsoft YaHei" panose="020B0503020204020204"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18</a:t>
            </a:fld>
            <a:endParaRPr lang="pl-PL" dirty="0"/>
          </a:p>
        </p:txBody>
      </p:sp>
      <p:sp>
        <p:nvSpPr>
          <p:cNvPr id="6" name="Prostokąt 5"/>
          <p:cNvSpPr/>
          <p:nvPr/>
        </p:nvSpPr>
        <p:spPr>
          <a:xfrm>
            <a:off x="971600" y="476672"/>
            <a:ext cx="6968902" cy="5386090"/>
          </a:xfrm>
          <a:prstGeom prst="rect">
            <a:avLst/>
          </a:prstGeom>
        </p:spPr>
        <p:txBody>
          <a:bodyPr wrap="square">
            <a:spAutoFit/>
          </a:bodyPr>
          <a:lstStyle/>
          <a:p>
            <a:pPr algn="ctr" eaLnBrk="1" hangingPunct="1">
              <a:defRPr/>
            </a:pPr>
            <a:r>
              <a:rPr lang="pl-PL" altLang="pl-PL" sz="2400" b="1" dirty="0">
                <a:solidFill>
                  <a:srgbClr val="C00000"/>
                </a:solidFill>
                <a:latin typeface="+mn-lt"/>
              </a:rPr>
              <a:t>Głosowania nie wolno </a:t>
            </a:r>
            <a:r>
              <a:rPr lang="pl-PL" altLang="pl-PL" sz="2400" b="1" dirty="0" smtClean="0">
                <a:solidFill>
                  <a:srgbClr val="C00000"/>
                </a:solidFill>
                <a:latin typeface="+mn-lt"/>
              </a:rPr>
              <a:t>przerywać</a:t>
            </a:r>
          </a:p>
          <a:p>
            <a:pPr algn="ctr" eaLnBrk="1" hangingPunct="1">
              <a:defRPr/>
            </a:pPr>
            <a:endParaRPr lang="pl-PL" altLang="pl-PL" sz="1600" b="1" dirty="0">
              <a:solidFill>
                <a:srgbClr val="C00000"/>
              </a:solidFill>
              <a:latin typeface="+mn-lt"/>
            </a:endParaRPr>
          </a:p>
          <a:p>
            <a:pPr marL="342900" indent="-342900" algn="just" eaLnBrk="1" hangingPunct="1">
              <a:buFont typeface="Arial" panose="020B0604020202020204" pitchFamily="34" charset="0"/>
              <a:buChar char="•"/>
              <a:defRPr/>
            </a:pPr>
            <a:r>
              <a:rPr lang="pl-PL" altLang="pl-PL" sz="1600" dirty="0">
                <a:latin typeface="+mn-lt"/>
              </a:rPr>
              <a:t>chyba że w wyniku nadzwyczajnych wydarzeń zostanie ono przejściowo lub trwale uniemożliwione,</a:t>
            </a:r>
          </a:p>
          <a:p>
            <a:pPr marL="342900" indent="-342900" algn="just" eaLnBrk="1" hangingPunct="1">
              <a:buFont typeface="Arial" panose="020B0604020202020204" pitchFamily="34" charset="0"/>
              <a:buChar char="•"/>
              <a:defRPr/>
            </a:pPr>
            <a:r>
              <a:rPr lang="pl-PL" altLang="pl-PL" sz="1600" dirty="0">
                <a:latin typeface="+mn-lt"/>
              </a:rPr>
              <a:t>przez nadzwyczajne wydarzenie należy rozumieć wyłącznie takie, które realnie uniemożliwia głosowanie</a:t>
            </a:r>
            <a:r>
              <a:rPr lang="pl-PL" altLang="pl-PL" sz="1600" dirty="0">
                <a:solidFill>
                  <a:srgbClr val="C00000"/>
                </a:solidFill>
                <a:latin typeface="+mn-lt"/>
              </a:rPr>
              <a:t> (np. katastrofa budowlana dotycząca budynku, w którym znajduje się lokal wyborczy</a:t>
            </a:r>
            <a:r>
              <a:rPr lang="pl-PL" altLang="pl-PL" sz="1600" dirty="0" smtClean="0">
                <a:solidFill>
                  <a:srgbClr val="C00000"/>
                </a:solidFill>
                <a:latin typeface="+mn-lt"/>
              </a:rPr>
              <a:t>), </a:t>
            </a:r>
            <a:endParaRPr lang="pl-PL" altLang="pl-PL" sz="1600" dirty="0">
              <a:solidFill>
                <a:srgbClr val="C00000"/>
              </a:solidFill>
              <a:latin typeface="+mn-lt"/>
            </a:endParaRPr>
          </a:p>
          <a:p>
            <a:pPr marL="342900" indent="-342900" algn="just" eaLnBrk="1" hangingPunct="1">
              <a:buFont typeface="Arial" panose="020B0604020202020204" pitchFamily="34" charset="0"/>
              <a:buChar char="•"/>
              <a:defRPr/>
            </a:pPr>
            <a:r>
              <a:rPr lang="pl-PL" altLang="pl-PL" sz="1600" dirty="0">
                <a:latin typeface="+mn-lt"/>
              </a:rPr>
              <a:t>nie są nadzwyczajnymi wydarzeniami sytuacje o charakterze techniczno-organizacyjnym </a:t>
            </a:r>
            <a:r>
              <a:rPr lang="pl-PL" altLang="pl-PL" sz="1600" dirty="0">
                <a:solidFill>
                  <a:srgbClr val="C00000"/>
                </a:solidFill>
                <a:latin typeface="+mn-lt"/>
              </a:rPr>
              <a:t>(brak właściwej pieczęci, trudność w dostaniu się do budynku lub lokalu przed rozpoczęciem głosowania itp.).</a:t>
            </a:r>
          </a:p>
          <a:p>
            <a:pPr algn="just" eaLnBrk="1" hangingPunct="1">
              <a:defRPr/>
            </a:pPr>
            <a:r>
              <a:rPr lang="pl-PL" altLang="pl-PL" sz="1600" dirty="0">
                <a:latin typeface="+mn-lt"/>
              </a:rPr>
              <a:t>O przyczynach uzasadniających — zdaniem komisji — zarządzenie przerwy w głosowaniu, jego przedłużenie lub odroczenie komisja powiadamia niezwłocznie Okręgową Komisje Wyborczą i za jej zgodą podejmuje uchwałę w tej sprawie.  </a:t>
            </a:r>
          </a:p>
          <a:p>
            <a:pPr algn="just" eaLnBrk="1" hangingPunct="1">
              <a:defRPr/>
            </a:pPr>
            <a:r>
              <a:rPr lang="pl-PL" altLang="pl-PL" sz="1600" dirty="0">
                <a:latin typeface="+mn-lt"/>
              </a:rPr>
              <a:t>Uchwałę o zarządzeniu przerwy w głosowaniu, jego przedłużeniu lub odroczeniu komisja bezzwłocznie podaje do publicznej wiadomości oraz przesyła Okręgowej Komisji Wyborczej </a:t>
            </a:r>
            <a:r>
              <a:rPr lang="pl-PL" altLang="pl-PL" sz="1600" dirty="0" smtClean="0">
                <a:latin typeface="+mn-lt"/>
              </a:rPr>
              <a:t/>
            </a:r>
            <a:br>
              <a:rPr lang="pl-PL" altLang="pl-PL" sz="1600" dirty="0" smtClean="0">
                <a:latin typeface="+mn-lt"/>
              </a:rPr>
            </a:br>
            <a:r>
              <a:rPr lang="pl-PL" altLang="pl-PL" sz="1600" dirty="0" smtClean="0">
                <a:latin typeface="+mn-lt"/>
              </a:rPr>
              <a:t>i </a:t>
            </a:r>
            <a:r>
              <a:rPr lang="pl-PL" altLang="pl-PL" sz="1600" dirty="0">
                <a:latin typeface="+mn-lt"/>
              </a:rPr>
              <a:t>Prezydentowi Miasta.</a:t>
            </a:r>
          </a:p>
          <a:p>
            <a:pPr algn="just" eaLnBrk="1" hangingPunct="1">
              <a:defRPr/>
            </a:pPr>
            <a:r>
              <a:rPr lang="pl-PL" altLang="pl-PL" sz="1600" b="1" dirty="0">
                <a:solidFill>
                  <a:srgbClr val="C00000"/>
                </a:solidFill>
                <a:latin typeface="+mn-lt"/>
              </a:rPr>
              <a:t>Dalsze czynności omówione są w </a:t>
            </a:r>
            <a:r>
              <a:rPr lang="pl-PL" altLang="pl-PL" sz="1600" b="1" dirty="0" smtClean="0">
                <a:solidFill>
                  <a:srgbClr val="C00000"/>
                </a:solidFill>
                <a:latin typeface="+mn-lt"/>
              </a:rPr>
              <a:t>pkt. </a:t>
            </a:r>
            <a:r>
              <a:rPr lang="pl-PL" altLang="pl-PL" sz="1600" b="1" dirty="0" smtClean="0">
                <a:solidFill>
                  <a:srgbClr val="C00000"/>
                </a:solidFill>
              </a:rPr>
              <a:t>43 - 46</a:t>
            </a:r>
            <a:r>
              <a:rPr lang="pl-PL" altLang="pl-PL" sz="1600" b="1" dirty="0" smtClean="0">
                <a:solidFill>
                  <a:srgbClr val="C00000"/>
                </a:solidFill>
                <a:latin typeface="+mn-lt"/>
              </a:rPr>
              <a:t> wytycznych</a:t>
            </a:r>
            <a:endParaRPr lang="pl-PL" altLang="pl-PL" sz="2800" b="1" dirty="0">
              <a:solidFill>
                <a:srgbClr val="C00000"/>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940152" y="6111875"/>
            <a:ext cx="2408176"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19</a:t>
            </a:fld>
            <a:endParaRPr lang="pl-PL" dirty="0"/>
          </a:p>
        </p:txBody>
      </p:sp>
      <p:sp>
        <p:nvSpPr>
          <p:cNvPr id="6" name="Symbol zastępczy zawartości 2"/>
          <p:cNvSpPr txBox="1">
            <a:spLocks/>
          </p:cNvSpPr>
          <p:nvPr/>
        </p:nvSpPr>
        <p:spPr>
          <a:xfrm>
            <a:off x="502920" y="530352"/>
            <a:ext cx="8183880" cy="5418928"/>
          </a:xfrm>
          <a:prstGeom prst="rect">
            <a:avLst/>
          </a:prstGeom>
          <a:ln>
            <a:noFill/>
          </a:ln>
        </p:spPr>
        <p:txBody>
          <a:bodyPr vert="horz" lIns="182880" tIns="91440">
            <a:normAutofit/>
          </a:bodyPr>
          <a:lstStyle/>
          <a:p>
            <a:pPr marL="514350" indent="-514350" algn="ctr">
              <a:spcBef>
                <a:spcPts val="250"/>
              </a:spcBef>
              <a:buClr>
                <a:schemeClr val="accent1"/>
              </a:buClr>
              <a:buSzPct val="80000"/>
            </a:pPr>
            <a:endParaRPr lang="pl-PL" sz="2000" b="1" dirty="0" smtClean="0"/>
          </a:p>
          <a:p>
            <a:pPr marL="514350" indent="-514350" algn="ctr">
              <a:spcBef>
                <a:spcPts val="250"/>
              </a:spcBef>
              <a:buClr>
                <a:schemeClr val="accent1"/>
              </a:buClr>
              <a:buSzPct val="80000"/>
            </a:pPr>
            <a:r>
              <a:rPr kumimoji="0" lang="pl-PL" b="0" i="0" u="none" strike="noStrike" kern="1200" cap="none" spc="0" normalizeH="0" noProof="0" dirty="0" smtClean="0">
                <a:ln>
                  <a:noFill/>
                </a:ln>
                <a:solidFill>
                  <a:schemeClr val="tx1"/>
                </a:solidFill>
                <a:effectLst/>
                <a:uLnTx/>
                <a:uFillTx/>
                <a:latin typeface="+mn-lt"/>
                <a:ea typeface="+mn-ea"/>
                <a:cs typeface="+mn-cs"/>
              </a:rPr>
              <a:t> </a:t>
            </a:r>
            <a:r>
              <a:rPr lang="pl-PL" b="1" dirty="0" smtClean="0"/>
              <a:t>Wydanie wyborcom kart do głosowania</a:t>
            </a:r>
          </a:p>
          <a:p>
            <a:pPr marL="514350" indent="-514350" algn="ctr">
              <a:spcBef>
                <a:spcPts val="250"/>
              </a:spcBef>
              <a:buClr>
                <a:schemeClr val="accent1"/>
              </a:buClr>
              <a:buSzPct val="80000"/>
            </a:pPr>
            <a:endParaRPr lang="pl-PL" sz="2400" b="1" dirty="0" smtClean="0"/>
          </a:p>
          <a:p>
            <a:pPr marL="514350" indent="-514350">
              <a:spcBef>
                <a:spcPts val="250"/>
              </a:spcBef>
              <a:buClr>
                <a:schemeClr val="accent1"/>
              </a:buClr>
              <a:buSzPct val="80000"/>
            </a:pPr>
            <a:endParaRPr lang="pl-PL" sz="2400" dirty="0" smtClean="0"/>
          </a:p>
          <a:p>
            <a:pPr marL="514350" indent="-514350" algn="ctr">
              <a:spcBef>
                <a:spcPts val="250"/>
              </a:spcBef>
              <a:buClr>
                <a:schemeClr val="accent1"/>
              </a:buClr>
              <a:buSzPct val="80000"/>
            </a:pPr>
            <a:endParaRPr lang="pl-PL" sz="2400" b="1" dirty="0" smtClean="0"/>
          </a:p>
          <a:p>
            <a:pPr marL="514350" marR="0" lvl="0" indent="-514350"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ytuł 1"/>
          <p:cNvSpPr txBox="1">
            <a:spLocks/>
          </p:cNvSpPr>
          <p:nvPr/>
        </p:nvSpPr>
        <p:spPr>
          <a:xfrm>
            <a:off x="539552" y="188640"/>
            <a:ext cx="8183880" cy="72008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none" spc="0" normalizeH="0" baseline="0" noProof="0" dirty="0" smtClean="0">
                <a:ln>
                  <a:noFill/>
                </a:ln>
                <a:solidFill>
                  <a:srgbClr val="C00000"/>
                </a:solidFill>
                <a:effectLst>
                  <a:outerShdw blurRad="53975" dist="22860" dir="5400000" algn="tl" rotWithShape="0">
                    <a:srgbClr val="000000">
                      <a:alpha val="55000"/>
                    </a:srgbClr>
                  </a:outerShdw>
                </a:effectLst>
                <a:uLnTx/>
                <a:uFillTx/>
                <a:latin typeface="+mj-lt"/>
                <a:ea typeface="+mj-ea"/>
                <a:cs typeface="+mj-cs"/>
              </a:rPr>
              <a:t>Zadania komisji w trakcie głosowania </a:t>
            </a:r>
            <a:endParaRPr kumimoji="0" lang="pl-PL" sz="2800" b="1" i="0" u="none" strike="noStrike" kern="1200" cap="none" spc="0" normalizeH="0" baseline="0" noProof="0" dirty="0">
              <a:ln>
                <a:noFill/>
              </a:ln>
              <a:solidFill>
                <a:srgbClr val="C00000"/>
              </a:solidFill>
              <a:effectLst>
                <a:outerShdw blurRad="53975" dist="22860" dir="5400000" algn="tl" rotWithShape="0">
                  <a:srgbClr val="000000">
                    <a:alpha val="55000"/>
                  </a:srgbClr>
                </a:outerShdw>
              </a:effectLst>
              <a:uLnTx/>
              <a:uFillTx/>
              <a:latin typeface="+mj-lt"/>
              <a:ea typeface="+mj-ea"/>
              <a:cs typeface="+mj-cs"/>
            </a:endParaRPr>
          </a:p>
        </p:txBody>
      </p:sp>
      <p:sp>
        <p:nvSpPr>
          <p:cNvPr id="8" name="Dowolny kształt 2"/>
          <p:cNvSpPr>
            <a:spLocks/>
          </p:cNvSpPr>
          <p:nvPr/>
        </p:nvSpPr>
        <p:spPr bwMode="auto">
          <a:xfrm>
            <a:off x="395536" y="1268760"/>
            <a:ext cx="8280920" cy="3672409"/>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a:lstStyle/>
          <a:p>
            <a:pPr marL="342900" indent="-342900" algn="just">
              <a:spcBef>
                <a:spcPts val="800"/>
              </a:spcBef>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dirty="0">
                <a:solidFill>
                  <a:srgbClr val="000000"/>
                </a:solidFill>
              </a:rPr>
              <a:t>sprawdza tożsamość wyborcy na podstawie dowodu osobistego lub każdego innego dokumentu z fotografią, pod warunkiem że ustalenie tożsamości wyborcy na jego podstawie nie budzi wątpliwości,</a:t>
            </a:r>
          </a:p>
          <a:p>
            <a:pPr marL="342900" indent="-342900" algn="just">
              <a:spcBef>
                <a:spcPts val="800"/>
              </a:spcBef>
              <a:buClr>
                <a:schemeClr val="tx1"/>
              </a:buClr>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a:solidFill>
                  <a:srgbClr val="C00000"/>
                </a:solidFill>
              </a:rPr>
              <a:t>dokumentem tym nie może być "książeczkowy" dowód osobisty,</a:t>
            </a:r>
          </a:p>
          <a:p>
            <a:pPr marL="342900" indent="-342900" algn="just">
              <a:spcBef>
                <a:spcPts val="800"/>
              </a:spcBef>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dirty="0">
                <a:solidFill>
                  <a:srgbClr val="000000"/>
                </a:solidFill>
              </a:rPr>
              <a:t>ustala, czy wyborca jest uprawniony do głosowania w tym obwodzie, przez sprawdzenie, czy jego nazwisko jest ujęte w spisie </a:t>
            </a:r>
            <a:r>
              <a:rPr lang="pl-PL" altLang="pl-PL" sz="1400" dirty="0" smtClean="0">
                <a:solidFill>
                  <a:srgbClr val="000000"/>
                </a:solidFill>
              </a:rPr>
              <a:t>wyborców.</a:t>
            </a:r>
          </a:p>
          <a:p>
            <a:pPr marL="342900" indent="-342900" algn="just">
              <a:spcBef>
                <a:spcPts val="800"/>
              </a:spcBef>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400" dirty="0" smtClean="0">
              <a:solidFill>
                <a:srgbClr val="000000"/>
              </a:solidFill>
            </a:endParaRPr>
          </a:p>
          <a:p>
            <a:pPr marL="342900" indent="-342900" algn="just">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smtClean="0">
                <a:solidFill>
                  <a:srgbClr val="000000"/>
                </a:solidFill>
              </a:rPr>
              <a:t>Komisje </a:t>
            </a:r>
            <a:r>
              <a:rPr lang="pl-PL" altLang="pl-PL" sz="1400" b="1" dirty="0">
                <a:solidFill>
                  <a:srgbClr val="000000"/>
                </a:solidFill>
              </a:rPr>
              <a:t>wyznaczone do głosowania korespondencyjnego:</a:t>
            </a:r>
          </a:p>
          <a:p>
            <a:pPr marL="342900" indent="-342900" algn="just">
              <a:spcBef>
                <a:spcPts val="800"/>
              </a:spcBef>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dirty="0">
                <a:solidFill>
                  <a:srgbClr val="000000"/>
                </a:solidFill>
              </a:rPr>
              <a:t>sprawdzają czy w rubryce spisu wyborców „Uwagi” odpowiadającej nazwisku danego wyborcy nie jest umieszczona informacja o wysłaniu do niego pakietu wyborczego,</a:t>
            </a:r>
          </a:p>
          <a:p>
            <a:pPr marL="342900" indent="-342900" algn="just">
              <a:spcBef>
                <a:spcPts val="800"/>
              </a:spcBef>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a:solidFill>
                  <a:srgbClr val="000000"/>
                </a:solidFill>
              </a:rPr>
              <a:t>w przypadku umieszczenia takiej informacji komisja odmawia wydania karty do </a:t>
            </a:r>
            <a:r>
              <a:rPr lang="pl-PL" altLang="pl-PL" sz="1400" b="1" dirty="0" smtClean="0">
                <a:solidFill>
                  <a:srgbClr val="000000"/>
                </a:solidFill>
              </a:rPr>
              <a:t>głosowania</a:t>
            </a:r>
            <a:r>
              <a:rPr lang="pl-PL" altLang="pl-PL" sz="1400" dirty="0">
                <a:solidFill>
                  <a:srgbClr val="000000"/>
                </a:solidFill>
              </a:rPr>
              <a:t>,</a:t>
            </a:r>
            <a:r>
              <a:rPr lang="pl-PL" altLang="pl-PL" sz="1400" dirty="0" smtClean="0">
                <a:solidFill>
                  <a:srgbClr val="000000"/>
                </a:solidFill>
              </a:rPr>
              <a:t> </a:t>
            </a:r>
            <a:endParaRPr lang="pl-PL" altLang="pl-PL" sz="1400" dirty="0">
              <a:solidFill>
                <a:srgbClr val="000000"/>
              </a:solidFill>
            </a:endParaRPr>
          </a:p>
          <a:p>
            <a:pPr marL="342900" indent="-342900" algn="just">
              <a:spcBef>
                <a:spcPts val="800"/>
              </a:spcBef>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dirty="0">
                <a:solidFill>
                  <a:srgbClr val="000000"/>
                </a:solidFill>
              </a:rPr>
              <a:t>jeżeli wyborca poinformuje komisję, że nie otrzymał pakietu wyborczego, wówczas przewodniczący komisji telefonicznie potwierdza w Urzędzie Miasta, czy urząd posiada informację o niedoręczeniu temu wyborcy </a:t>
            </a:r>
            <a:r>
              <a:rPr lang="pl-PL" altLang="pl-PL" sz="1400" dirty="0" smtClean="0">
                <a:solidFill>
                  <a:srgbClr val="000000"/>
                </a:solidFill>
              </a:rPr>
              <a:t>pakietu,</a:t>
            </a:r>
            <a:endParaRPr lang="pl-PL" altLang="pl-PL" sz="1400" dirty="0">
              <a:solidFill>
                <a:srgbClr val="000000"/>
              </a:solidFill>
            </a:endParaRPr>
          </a:p>
          <a:p>
            <a:pPr marL="342900" indent="-342900" algn="just">
              <a:spcBef>
                <a:spcPts val="800"/>
              </a:spcBef>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dirty="0">
                <a:solidFill>
                  <a:srgbClr val="000000"/>
                </a:solidFill>
              </a:rPr>
              <a:t>w przypadku potwierdzenia przez urząd niedoręczenia pakietu, przewodniczący skreśla adnotację w spisie o wysłaniu pakietu, w to miejsce wpisuje adnotację „</a:t>
            </a:r>
            <a:r>
              <a:rPr lang="pl-PL" altLang="pl-PL" sz="1400" dirty="0" smtClean="0">
                <a:solidFill>
                  <a:srgbClr val="000000"/>
                </a:solidFill>
              </a:rPr>
              <a:t>pakiet niedoręczony</a:t>
            </a:r>
            <a:r>
              <a:rPr lang="pl-PL" altLang="pl-PL" sz="1400" dirty="0">
                <a:solidFill>
                  <a:srgbClr val="000000"/>
                </a:solidFill>
              </a:rPr>
              <a:t>” </a:t>
            </a:r>
            <a:r>
              <a:rPr lang="pl-PL" altLang="pl-PL" sz="1400" dirty="0" smtClean="0">
                <a:solidFill>
                  <a:srgbClr val="000000"/>
                </a:solidFill>
              </a:rPr>
              <a:t>i </a:t>
            </a:r>
            <a:r>
              <a:rPr lang="pl-PL" altLang="pl-PL" sz="1400" dirty="0">
                <a:solidFill>
                  <a:srgbClr val="000000"/>
                </a:solidFill>
              </a:rPr>
              <a:t>opatruje ją parafą,  wydaje wyborcy kartę do głosowania</a:t>
            </a:r>
            <a:r>
              <a:rPr lang="pl-PL" altLang="pl-PL" sz="1400" dirty="0" smtClean="0">
                <a:solidFill>
                  <a:srgbClr val="000000"/>
                </a:solidFill>
              </a:rPr>
              <a:t>.</a:t>
            </a:r>
            <a:endParaRPr lang="pl-PL" altLang="pl-PL" sz="1400"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a:t>
            </a:fld>
            <a:endParaRPr lang="pl-PL" dirty="0"/>
          </a:p>
        </p:txBody>
      </p:sp>
      <p:sp>
        <p:nvSpPr>
          <p:cNvPr id="8" name="Prostokąt 7"/>
          <p:cNvSpPr/>
          <p:nvPr/>
        </p:nvSpPr>
        <p:spPr>
          <a:xfrm>
            <a:off x="827584" y="548680"/>
            <a:ext cx="7632848" cy="6032421"/>
          </a:xfrm>
          <a:prstGeom prst="rect">
            <a:avLst/>
          </a:prstGeom>
        </p:spPr>
        <p:txBody>
          <a:bodyPr wrap="square">
            <a:spAutoFit/>
          </a:bodyPr>
          <a:lstStyle/>
          <a:p>
            <a:pPr algn="just" eaLnBrk="1" hangingPunct="1">
              <a:defRPr/>
            </a:pPr>
            <a:endParaRPr lang="pl-PL" altLang="pl-PL" sz="1600" b="1" dirty="0" smtClean="0">
              <a:latin typeface="+mn-lt"/>
              <a:cs typeface="Arial" panose="020B0604020202020204" pitchFamily="34" charset="0"/>
            </a:endParaRPr>
          </a:p>
          <a:p>
            <a:pPr algn="ctr" eaLnBrk="1" hangingPunct="1">
              <a:defRPr/>
            </a:pPr>
            <a:r>
              <a:rPr lang="pl-PL" altLang="pl-PL" sz="2800" b="1" dirty="0" smtClean="0">
                <a:solidFill>
                  <a:srgbClr val="CC0000"/>
                </a:solidFill>
                <a:latin typeface="+mn-lt"/>
                <a:cs typeface="Arial" panose="020B0604020202020204" pitchFamily="34" charset="0"/>
              </a:rPr>
              <a:t>Witam Państwa na szkoleniu !</a:t>
            </a:r>
          </a:p>
          <a:p>
            <a:pPr algn="ctr" eaLnBrk="1" hangingPunct="1">
              <a:lnSpc>
                <a:spcPct val="150000"/>
              </a:lnSpc>
              <a:defRPr/>
            </a:pPr>
            <a:endParaRPr lang="pl-PL" altLang="pl-PL" sz="2800" b="1" dirty="0" smtClean="0">
              <a:solidFill>
                <a:srgbClr val="CC0000"/>
              </a:solidFill>
              <a:latin typeface="+mn-lt"/>
              <a:cs typeface="Arial" panose="020B0604020202020204" pitchFamily="34" charset="0"/>
            </a:endParaRPr>
          </a:p>
          <a:p>
            <a:pPr algn="ctr" eaLnBrk="1" hangingPunct="1">
              <a:lnSpc>
                <a:spcPct val="150000"/>
              </a:lnSpc>
              <a:defRPr/>
            </a:pPr>
            <a:r>
              <a:rPr lang="pl-PL" altLang="pl-PL" sz="1600" b="1" dirty="0" smtClean="0">
                <a:cs typeface="Arial" panose="020B0604020202020204" pitchFamily="34" charset="0"/>
              </a:rPr>
              <a:t>Zgodnie z komunikatem PKW z dnia 20.04.2015 r. </a:t>
            </a:r>
            <a:r>
              <a:rPr lang="pl-PL" altLang="pl-PL" sz="1600" b="1" dirty="0" smtClean="0">
                <a:latin typeface="+mn-lt"/>
                <a:cs typeface="Arial" panose="020B0604020202020204" pitchFamily="34" charset="0"/>
              </a:rPr>
              <a:t>  wybory Prezydenta RP najprawdopodobniej przeprowadzone zostaną  przy użyciu systemu informatycznego</a:t>
            </a:r>
          </a:p>
          <a:p>
            <a:pPr algn="ctr" eaLnBrk="1" hangingPunct="1">
              <a:lnSpc>
                <a:spcPct val="150000"/>
              </a:lnSpc>
              <a:defRPr/>
            </a:pPr>
            <a:endParaRPr lang="pl-PL" altLang="pl-PL" sz="1600" b="1" dirty="0" smtClean="0">
              <a:cs typeface="Arial" panose="020B0604020202020204" pitchFamily="34" charset="0"/>
            </a:endParaRPr>
          </a:p>
          <a:p>
            <a:pPr algn="just" eaLnBrk="1" hangingPunct="1">
              <a:lnSpc>
                <a:spcPct val="150000"/>
              </a:lnSpc>
              <a:defRPr/>
            </a:pPr>
            <a:r>
              <a:rPr lang="pl-PL" altLang="pl-PL" sz="1600" b="1" dirty="0" smtClean="0">
                <a:latin typeface="+mn-lt"/>
                <a:cs typeface="Arial" panose="020B0604020202020204" pitchFamily="34" charset="0"/>
              </a:rPr>
              <a:t>W trakcie szkolenia omówione zostaną dwie wersje sporządzania protokołów głosowania tj.:</a:t>
            </a:r>
          </a:p>
          <a:p>
            <a:pPr algn="just" eaLnBrk="1" hangingPunct="1">
              <a:defRPr/>
            </a:pPr>
            <a:endParaRPr lang="pl-PL" altLang="pl-PL" sz="1600" b="1" dirty="0">
              <a:latin typeface="+mn-lt"/>
              <a:cs typeface="Arial" panose="020B0604020202020204" pitchFamily="34" charset="0"/>
            </a:endParaRPr>
          </a:p>
          <a:p>
            <a:pPr marL="914400" lvl="1" indent="-457200" algn="just">
              <a:defRPr/>
            </a:pPr>
            <a:endParaRPr lang="pl-PL" sz="1600" dirty="0" smtClean="0"/>
          </a:p>
          <a:p>
            <a:pPr marL="457200" indent="-457200" algn="just" eaLnBrk="1" hangingPunct="1">
              <a:buFont typeface="Wingdings" panose="05000000000000000000" pitchFamily="2" charset="2"/>
              <a:buChar char="Ø"/>
              <a:defRPr/>
            </a:pPr>
            <a:r>
              <a:rPr lang="pl-PL" sz="1600" dirty="0" smtClean="0"/>
              <a:t>w</a:t>
            </a:r>
            <a:r>
              <a:rPr lang="pl-PL" sz="1600" dirty="0" smtClean="0">
                <a:latin typeface="+mn-lt"/>
              </a:rPr>
              <a:t> przypadku zastosowania systemu informatycznego,</a:t>
            </a:r>
          </a:p>
          <a:p>
            <a:pPr marL="457200" indent="-457200" algn="just" eaLnBrk="1" hangingPunct="1">
              <a:defRPr/>
            </a:pPr>
            <a:endParaRPr lang="pl-PL" sz="1600" dirty="0" smtClean="0">
              <a:latin typeface="+mn-lt"/>
            </a:endParaRPr>
          </a:p>
          <a:p>
            <a:pPr marL="457200" indent="-457200" algn="just" eaLnBrk="1" hangingPunct="1">
              <a:buFont typeface="Wingdings" panose="05000000000000000000" pitchFamily="2" charset="2"/>
              <a:buChar char="Ø"/>
              <a:defRPr/>
            </a:pPr>
            <a:r>
              <a:rPr lang="pl-PL" sz="1600" dirty="0" smtClean="0"/>
              <a:t>przy braku wspomagania informatycznego.</a:t>
            </a:r>
            <a:endParaRPr lang="pl-PL" sz="1600" dirty="0">
              <a:latin typeface="+mn-lt"/>
            </a:endParaRPr>
          </a:p>
          <a:p>
            <a:pPr marL="342900" indent="-342900" algn="just" eaLnBrk="1" hangingPunct="1">
              <a:defRPr/>
            </a:pPr>
            <a:endParaRPr lang="pl-PL" altLang="pl-PL" sz="1600" dirty="0">
              <a:latin typeface="+mn-lt"/>
            </a:endParaRPr>
          </a:p>
          <a:p>
            <a:pPr eaLnBrk="1" hangingPunct="1">
              <a:defRPr/>
            </a:pPr>
            <a:endParaRPr lang="pl-PL" altLang="pl-PL" sz="1600" b="1" dirty="0">
              <a:latin typeface="+mn-lt"/>
            </a:endParaRPr>
          </a:p>
          <a:p>
            <a:pPr algn="ctr" eaLnBrk="1" hangingPunct="1">
              <a:defRPr/>
            </a:pPr>
            <a:endParaRPr lang="pl-PL" altLang="pl-PL" sz="1600" b="1" dirty="0">
              <a:latin typeface="+mn-lt"/>
              <a:cs typeface="Arial" panose="020B0604020202020204" pitchFamily="34" charset="0"/>
            </a:endParaRPr>
          </a:p>
          <a:p>
            <a:pPr algn="ctr" eaLnBrk="1" hangingPunct="1">
              <a:defRPr/>
            </a:pPr>
            <a:endParaRPr lang="pl-PL" altLang="pl-PL" sz="2800" b="1" dirty="0">
              <a:latin typeface="+mn-lt"/>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20</a:t>
            </a:fld>
            <a:endParaRPr lang="pl-PL" dirty="0"/>
          </a:p>
        </p:txBody>
      </p:sp>
      <p:sp>
        <p:nvSpPr>
          <p:cNvPr id="6" name="Prostokąt 5"/>
          <p:cNvSpPr/>
          <p:nvPr/>
        </p:nvSpPr>
        <p:spPr>
          <a:xfrm>
            <a:off x="683568" y="476672"/>
            <a:ext cx="7483053" cy="5055102"/>
          </a:xfrm>
          <a:prstGeom prst="rect">
            <a:avLst/>
          </a:prstGeom>
        </p:spPr>
        <p:txBody>
          <a:bodyPr wrap="square">
            <a:spAutoFit/>
          </a:bodyPr>
          <a:lstStyle/>
          <a:p>
            <a:pPr algn="ctr">
              <a:lnSpc>
                <a:spcPct val="107000"/>
              </a:lnSpc>
              <a:spcAft>
                <a:spcPts val="800"/>
              </a:spcAft>
              <a:defRPr/>
            </a:pPr>
            <a:r>
              <a:rPr lang="pl-PL" sz="2400" b="1" dirty="0">
                <a:solidFill>
                  <a:srgbClr val="C00000"/>
                </a:solidFill>
                <a:latin typeface="Calibri" panose="020F0502020204030204" pitchFamily="34" charset="0"/>
                <a:ea typeface="Calibri" panose="020F0502020204030204" pitchFamily="34" charset="0"/>
                <a:cs typeface="Arial" panose="020B0604020202020204" pitchFamily="34" charset="0"/>
              </a:rPr>
              <a:t>Wyborcy </a:t>
            </a:r>
            <a:r>
              <a:rPr lang="pl-PL" sz="2400" b="1" dirty="0" smtClean="0">
                <a:solidFill>
                  <a:srgbClr val="C00000"/>
                </a:solidFill>
                <a:latin typeface="Calibri" panose="020F0502020204030204" pitchFamily="34" charset="0"/>
                <a:ea typeface="Calibri" panose="020F0502020204030204" pitchFamily="34" charset="0"/>
                <a:cs typeface="Arial" panose="020B0604020202020204" pitchFamily="34" charset="0"/>
              </a:rPr>
              <a:t>wydaje się tylko </a:t>
            </a:r>
            <a:r>
              <a:rPr lang="pl-PL" sz="2400" b="1" dirty="0">
                <a:solidFill>
                  <a:srgbClr val="C00000"/>
                </a:solidFill>
                <a:latin typeface="Calibri" panose="020F0502020204030204" pitchFamily="34" charset="0"/>
                <a:ea typeface="Calibri" panose="020F0502020204030204" pitchFamily="34" charset="0"/>
                <a:cs typeface="Arial" panose="020B0604020202020204" pitchFamily="34" charset="0"/>
              </a:rPr>
              <a:t>jedną </a:t>
            </a:r>
            <a:r>
              <a:rPr lang="pl-PL" sz="2400" b="1" dirty="0" smtClean="0">
                <a:solidFill>
                  <a:srgbClr val="C00000"/>
                </a:solidFill>
                <a:latin typeface="Calibri" panose="020F0502020204030204" pitchFamily="34" charset="0"/>
                <a:ea typeface="Calibri" panose="020F0502020204030204" pitchFamily="34" charset="0"/>
                <a:cs typeface="Arial" panose="020B0604020202020204" pitchFamily="34" charset="0"/>
              </a:rPr>
              <a:t>kartę</a:t>
            </a:r>
            <a:endParaRPr lang="pl-PL" sz="24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Ø"/>
              <a:defRPr/>
            </a:pPr>
            <a:r>
              <a:rPr lang="pl-PL" sz="1600" dirty="0">
                <a:ea typeface="Calibri" panose="020F0502020204030204" pitchFamily="34" charset="0"/>
                <a:cs typeface="Arial" panose="020B0604020202020204" pitchFamily="34" charset="0"/>
              </a:rPr>
              <a:t>komisja odmawia ponownego wydania karty niezależnie od przyczyn tego żądania (np. z powodu pomyłkowego wypełnienia karty, zniszczenia </a:t>
            </a:r>
            <a:r>
              <a:rPr lang="pl-PL" sz="1600" dirty="0" smtClean="0">
                <a:ea typeface="Calibri" panose="020F0502020204030204" pitchFamily="34" charset="0"/>
                <a:cs typeface="Arial" panose="020B0604020202020204" pitchFamily="34" charset="0"/>
              </a:rPr>
              <a:t>jej </a:t>
            </a:r>
            <a:r>
              <a:rPr lang="pl-PL" sz="1600" dirty="0">
                <a:ea typeface="Calibri" panose="020F0502020204030204" pitchFamily="34" charset="0"/>
                <a:cs typeface="Arial" panose="020B0604020202020204" pitchFamily="34" charset="0"/>
              </a:rPr>
              <a:t>itp.),</a:t>
            </a:r>
            <a:endParaRPr lang="pl-PL" sz="1600" dirty="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Wingdings" panose="05000000000000000000" pitchFamily="2" charset="2"/>
              <a:buChar char="Ø"/>
              <a:defRPr/>
            </a:pPr>
            <a:r>
              <a:rPr lang="pl-PL" sz="1600" dirty="0">
                <a:ea typeface="Calibri" panose="020F0502020204030204" pitchFamily="34" charset="0"/>
                <a:cs typeface="Arial" panose="020B0604020202020204" pitchFamily="34" charset="0"/>
              </a:rPr>
              <a:t>przy wydawaniu karty do głosowania komisja sprawdza, czy karta jest ostemplowana jej pieczęcią,</a:t>
            </a:r>
          </a:p>
          <a:p>
            <a:pPr marL="342900" indent="-342900" algn="just">
              <a:lnSpc>
                <a:spcPct val="107000"/>
              </a:lnSpc>
              <a:spcAft>
                <a:spcPts val="800"/>
              </a:spcAft>
              <a:buFont typeface="Wingdings" panose="05000000000000000000" pitchFamily="2" charset="2"/>
              <a:buChar char="Ø"/>
              <a:defRPr/>
            </a:pPr>
            <a:r>
              <a:rPr lang="pl-PL" sz="1600" dirty="0">
                <a:ea typeface="Calibri" panose="020F0502020204030204" pitchFamily="34" charset="0"/>
                <a:cs typeface="Arial" panose="020B0604020202020204" pitchFamily="34" charset="0"/>
              </a:rPr>
              <a:t>komisja zwraca uwagę, by wyborca potwierdził własnoręcznym podpisem, w przeznaczonej na to rubryce spisu wyborców, fakt otrzymania karty,</a:t>
            </a:r>
          </a:p>
          <a:p>
            <a:pPr marL="342900" indent="-342900" algn="just">
              <a:lnSpc>
                <a:spcPct val="107000"/>
              </a:lnSpc>
              <a:spcAft>
                <a:spcPts val="800"/>
              </a:spcAft>
              <a:buFont typeface="Wingdings" panose="05000000000000000000" pitchFamily="2" charset="2"/>
              <a:buChar char="Ø"/>
              <a:defRPr/>
            </a:pPr>
            <a:r>
              <a:rPr lang="pl-PL" sz="1600" dirty="0">
                <a:ea typeface="Calibri" panose="020F0502020204030204" pitchFamily="34" charset="0"/>
                <a:cs typeface="Arial" panose="020B0604020202020204" pitchFamily="34" charset="0"/>
              </a:rPr>
              <a:t>w przypadku odmowy złożenia podpisu przewodniczący komisji </a:t>
            </a:r>
            <a:r>
              <a:rPr lang="pl-PL" sz="1600" dirty="0" smtClean="0">
                <a:ea typeface="Calibri" panose="020F0502020204030204" pitchFamily="34" charset="0"/>
                <a:cs typeface="Arial" panose="020B0604020202020204" pitchFamily="34" charset="0"/>
              </a:rPr>
              <a:t/>
            </a:r>
            <a:br>
              <a:rPr lang="pl-PL" sz="1600" dirty="0" smtClean="0">
                <a:ea typeface="Calibri" panose="020F0502020204030204" pitchFamily="34" charset="0"/>
                <a:cs typeface="Arial" panose="020B0604020202020204" pitchFamily="34" charset="0"/>
              </a:rPr>
            </a:br>
            <a:r>
              <a:rPr lang="pl-PL" sz="1600" dirty="0" smtClean="0">
                <a:ea typeface="Calibri" panose="020F0502020204030204" pitchFamily="34" charset="0"/>
                <a:cs typeface="Arial" panose="020B0604020202020204" pitchFamily="34" charset="0"/>
              </a:rPr>
              <a:t>w </a:t>
            </a:r>
            <a:r>
              <a:rPr lang="pl-PL" sz="1600" dirty="0">
                <a:ea typeface="Calibri" panose="020F0502020204030204" pitchFamily="34" charset="0"/>
                <a:cs typeface="Arial" panose="020B0604020202020204" pitchFamily="34" charset="0"/>
              </a:rPr>
              <a:t>rubryce spisu wyborców „Uwagi” czyni adnotację „odmowa podpisu” </a:t>
            </a:r>
            <a:r>
              <a:rPr lang="pl-PL" sz="1600" dirty="0" smtClean="0">
                <a:ea typeface="Calibri" panose="020F0502020204030204" pitchFamily="34" charset="0"/>
                <a:cs typeface="Arial" panose="020B0604020202020204" pitchFamily="34" charset="0"/>
              </a:rPr>
              <a:t>i </a:t>
            </a:r>
            <a:r>
              <a:rPr lang="pl-PL" sz="1600" dirty="0">
                <a:ea typeface="Calibri" panose="020F0502020204030204" pitchFamily="34" charset="0"/>
                <a:cs typeface="Arial" panose="020B0604020202020204" pitchFamily="34" charset="0"/>
              </a:rPr>
              <a:t>opatruje ją swoją </a:t>
            </a:r>
            <a:r>
              <a:rPr lang="pl-PL" sz="1600" dirty="0" smtClean="0">
                <a:ea typeface="Calibri" panose="020F0502020204030204" pitchFamily="34" charset="0"/>
                <a:cs typeface="Arial" panose="020B0604020202020204" pitchFamily="34" charset="0"/>
              </a:rPr>
              <a:t>parafą,</a:t>
            </a:r>
            <a:endParaRPr lang="pl-PL" sz="1600" dirty="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Wingdings" panose="05000000000000000000" pitchFamily="2" charset="2"/>
              <a:buChar char="Ø"/>
              <a:defRPr/>
            </a:pPr>
            <a:r>
              <a:rPr lang="pl-PL" sz="1600" dirty="0">
                <a:ea typeface="Calibri" panose="020F0502020204030204" pitchFamily="34" charset="0"/>
                <a:cs typeface="Arial" panose="020B0604020202020204" pitchFamily="34" charset="0"/>
              </a:rPr>
              <a:t>przy czynności potwierdzania przez wyborców otrzymania karty należy baczyć, by podpisy składane były w miejscach (w linii) odpowiadających </a:t>
            </a:r>
            <a:r>
              <a:rPr lang="pl-PL" sz="1600" dirty="0" smtClean="0">
                <a:ea typeface="Calibri" panose="020F0502020204030204" pitchFamily="34" charset="0"/>
                <a:cs typeface="Arial" panose="020B0604020202020204" pitchFamily="34" charset="0"/>
              </a:rPr>
              <a:t>nazwiskom.</a:t>
            </a:r>
            <a:endParaRPr lang="pl-PL" sz="1600" dirty="0">
              <a:ea typeface="Calibri" panose="020F0502020204030204" pitchFamily="34" charset="0"/>
              <a:cs typeface="Times New Roman" panose="02020603050405020304" pitchFamily="18" charset="0"/>
            </a:endParaRPr>
          </a:p>
          <a:p>
            <a:pPr algn="ctr">
              <a:lnSpc>
                <a:spcPct val="107000"/>
              </a:lnSpc>
              <a:spcAft>
                <a:spcPts val="800"/>
              </a:spcAft>
              <a:defRPr/>
            </a:pPr>
            <a:r>
              <a:rPr lang="pl-PL" sz="1600" b="1" dirty="0">
                <a:solidFill>
                  <a:srgbClr val="C00000"/>
                </a:solidFill>
                <a:ea typeface="Calibri" panose="020F0502020204030204" pitchFamily="34" charset="0"/>
                <a:cs typeface="Arial" panose="020B0604020202020204" pitchFamily="34" charset="0"/>
              </a:rPr>
              <a:t>M</a:t>
            </a:r>
            <a:r>
              <a:rPr lang="pl-PL" sz="1600" b="1" dirty="0" smtClean="0">
                <a:solidFill>
                  <a:srgbClr val="C00000"/>
                </a:solidFill>
                <a:ea typeface="Calibri" panose="020F0502020204030204" pitchFamily="34" charset="0"/>
                <a:cs typeface="Arial" panose="020B0604020202020204" pitchFamily="34" charset="0"/>
              </a:rPr>
              <a:t>ożliwe </a:t>
            </a:r>
            <a:r>
              <a:rPr lang="pl-PL" sz="1600" b="1" dirty="0">
                <a:solidFill>
                  <a:srgbClr val="C00000"/>
                </a:solidFill>
                <a:ea typeface="Calibri" panose="020F0502020204030204" pitchFamily="34" charset="0"/>
                <a:cs typeface="Arial" panose="020B0604020202020204" pitchFamily="34" charset="0"/>
              </a:rPr>
              <a:t>jest składanie podpisu bez odwracania </a:t>
            </a:r>
            <a:r>
              <a:rPr lang="pl-PL" sz="1600" b="1" dirty="0" smtClean="0">
                <a:solidFill>
                  <a:srgbClr val="C00000"/>
                </a:solidFill>
                <a:ea typeface="Calibri" panose="020F0502020204030204" pitchFamily="34" charset="0"/>
                <a:cs typeface="Arial" panose="020B0604020202020204" pitchFamily="34" charset="0"/>
              </a:rPr>
              <a:t>spisu</a:t>
            </a:r>
            <a:endParaRPr lang="pl-PL" sz="1600" b="1" dirty="0">
              <a:solidFill>
                <a:srgbClr val="C00000"/>
              </a:solidFill>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21</a:t>
            </a:fld>
            <a:endParaRPr lang="pl-PL" dirty="0"/>
          </a:p>
        </p:txBody>
      </p:sp>
      <p:sp>
        <p:nvSpPr>
          <p:cNvPr id="6" name="Prostokąt 5"/>
          <p:cNvSpPr/>
          <p:nvPr/>
        </p:nvSpPr>
        <p:spPr>
          <a:xfrm>
            <a:off x="395536" y="476672"/>
            <a:ext cx="8172400" cy="5148204"/>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defRPr/>
            </a:pPr>
            <a:r>
              <a:rPr lang="pl-PL" sz="1600" dirty="0">
                <a:latin typeface="+mn-lt"/>
                <a:ea typeface="Calibri" panose="020F0502020204030204" pitchFamily="34" charset="0"/>
                <a:cs typeface="Arial" panose="020B0604020202020204" pitchFamily="34" charset="0"/>
              </a:rPr>
              <a:t>na wniosek wyborcy komisja jest obowiązana wyjaśnić mu sposób głosowania oraz warunki ważności głosu, zgodnie z informacją umieszczoną na karcie do głosowania,</a:t>
            </a:r>
            <a:endParaRPr lang="pl-PL" sz="1600" dirty="0">
              <a:latin typeface="+mn-lt"/>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Wingdings" panose="05000000000000000000" pitchFamily="2" charset="2"/>
              <a:buChar char="Ø"/>
              <a:defRPr/>
            </a:pPr>
            <a:r>
              <a:rPr lang="pl-PL" sz="1600" dirty="0">
                <a:latin typeface="+mn-lt"/>
                <a:ea typeface="Calibri" panose="020F0502020204030204" pitchFamily="34" charset="0"/>
                <a:cs typeface="Arial" panose="020B0604020202020204" pitchFamily="34" charset="0"/>
              </a:rPr>
              <a:t>komisja jest obowiązana, na prośbę wyborcy niepełnosprawnego, do przekazania ustnie treści obwieszczeń wyborczych w zakresie informacji</a:t>
            </a:r>
            <a:br>
              <a:rPr lang="pl-PL" sz="1600" dirty="0">
                <a:latin typeface="+mn-lt"/>
                <a:ea typeface="Calibri" panose="020F0502020204030204" pitchFamily="34" charset="0"/>
                <a:cs typeface="Arial" panose="020B0604020202020204" pitchFamily="34" charset="0"/>
              </a:rPr>
            </a:br>
            <a:r>
              <a:rPr lang="pl-PL" sz="1600" dirty="0">
                <a:latin typeface="+mn-lt"/>
                <a:ea typeface="Calibri" panose="020F0502020204030204" pitchFamily="34" charset="0"/>
                <a:cs typeface="Arial" panose="020B0604020202020204" pitchFamily="34" charset="0"/>
              </a:rPr>
              <a:t>o komitetach wyborczych biorących udział w wyborach oraz zarejestrowanych kandydatach na </a:t>
            </a:r>
            <a:r>
              <a:rPr lang="pl-PL" sz="1600" dirty="0" smtClean="0">
                <a:latin typeface="+mn-lt"/>
                <a:ea typeface="Calibri" panose="020F0502020204030204" pitchFamily="34" charset="0"/>
                <a:cs typeface="Arial" panose="020B0604020202020204" pitchFamily="34" charset="0"/>
              </a:rPr>
              <a:t>prezydenta. </a:t>
            </a:r>
            <a:r>
              <a:rPr lang="pl-PL" sz="1600" dirty="0">
                <a:latin typeface="+mn-lt"/>
                <a:ea typeface="Calibri" panose="020F0502020204030204" pitchFamily="34" charset="0"/>
                <a:cs typeface="Arial" panose="020B0604020202020204" pitchFamily="34" charset="0"/>
              </a:rPr>
              <a:t>Przekaz dotyczący kandydatów powinien się ograniczać do poinformowania wyborcy o ich </a:t>
            </a:r>
            <a:r>
              <a:rPr lang="pl-PL" sz="1600" dirty="0" smtClean="0">
                <a:latin typeface="+mn-lt"/>
                <a:ea typeface="Calibri" panose="020F0502020204030204" pitchFamily="34" charset="0"/>
                <a:cs typeface="Arial" panose="020B0604020202020204" pitchFamily="34" charset="0"/>
              </a:rPr>
              <a:t>liczbie. Czynności </a:t>
            </a:r>
            <a:r>
              <a:rPr lang="pl-PL" sz="1600" dirty="0">
                <a:latin typeface="+mn-lt"/>
                <a:ea typeface="Calibri" panose="020F0502020204030204" pitchFamily="34" charset="0"/>
                <a:cs typeface="Arial" panose="020B0604020202020204" pitchFamily="34" charset="0"/>
              </a:rPr>
              <a:t>te wykonuje przewodniczący komisji w obecności członka komisji zgłoszonego przez inny komitet wyborczy,</a:t>
            </a:r>
          </a:p>
          <a:p>
            <a:pPr marL="342900" indent="-342900" algn="just">
              <a:buFont typeface="Wingdings" panose="05000000000000000000" pitchFamily="2" charset="2"/>
              <a:buChar char="Ø"/>
              <a:defRPr/>
            </a:pPr>
            <a:r>
              <a:rPr lang="pl-PL" sz="1600" dirty="0">
                <a:latin typeface="+mn-lt"/>
              </a:rPr>
              <a:t>osobie niepełnosprawnej, na jej prośbę, może pomagać w głosowaniu inna osoba, w tym także niepełnoletnia; pomoc ta może mieć tylko techniczny charakter; nie może ona polegać na sugerowaniu wyborcy sposobu głosowania lub na głosowaniu w zastępstwie tego wyborcy;</a:t>
            </a:r>
          </a:p>
          <a:p>
            <a:pPr marL="342900" indent="-342900" algn="just">
              <a:buFont typeface="Wingdings" panose="05000000000000000000" pitchFamily="2" charset="2"/>
              <a:buChar char="Ø"/>
              <a:defRPr/>
            </a:pPr>
            <a:r>
              <a:rPr lang="pl-PL" sz="1600" dirty="0">
                <a:latin typeface="+mn-lt"/>
              </a:rPr>
              <a:t>dopuszczalne jest, aby na życzenie osoby niepełnosprawnej </a:t>
            </a:r>
            <a:r>
              <a:rPr lang="pl-PL" sz="1600" dirty="0" smtClean="0">
                <a:latin typeface="+mn-lt"/>
              </a:rPr>
              <a:t/>
            </a:r>
            <a:br>
              <a:rPr lang="pl-PL" sz="1600" dirty="0" smtClean="0">
                <a:latin typeface="+mn-lt"/>
              </a:rPr>
            </a:br>
            <a:r>
              <a:rPr lang="pl-PL" sz="1600" dirty="0" smtClean="0">
                <a:latin typeface="+mn-lt"/>
              </a:rPr>
              <a:t>w </a:t>
            </a:r>
            <a:r>
              <a:rPr lang="pl-PL" sz="1600" dirty="0">
                <a:latin typeface="+mn-lt"/>
              </a:rPr>
              <a:t>pomieszczeniu za zasłoną przebywała osoba udzielająca </a:t>
            </a:r>
            <a:r>
              <a:rPr lang="pl-PL" sz="1600" dirty="0" smtClean="0">
                <a:latin typeface="+mn-lt"/>
              </a:rPr>
              <a:t>pomocy,</a:t>
            </a:r>
          </a:p>
          <a:p>
            <a:pPr marL="342900" indent="-342900" algn="just">
              <a:defRPr/>
            </a:pPr>
            <a:endParaRPr lang="pl-PL" sz="1600" dirty="0" smtClean="0">
              <a:latin typeface="+mn-lt"/>
            </a:endParaRPr>
          </a:p>
          <a:p>
            <a:pPr marL="342900" indent="-342900" algn="ctr">
              <a:buClr>
                <a:schemeClr val="tx1"/>
              </a:buClr>
              <a:defRPr/>
            </a:pPr>
            <a:r>
              <a:rPr lang="pl-PL" sz="1600" b="1" u="sng" dirty="0" smtClean="0">
                <a:solidFill>
                  <a:srgbClr val="C00000"/>
                </a:solidFill>
                <a:latin typeface="+mn-lt"/>
              </a:rPr>
              <a:t>pomocy </a:t>
            </a:r>
            <a:r>
              <a:rPr lang="pl-PL" sz="1600" b="1" u="sng" dirty="0">
                <a:solidFill>
                  <a:srgbClr val="C00000"/>
                </a:solidFill>
                <a:latin typeface="+mn-lt"/>
              </a:rPr>
              <a:t>w głosowaniu nie może udzielać członek komisji ani </a:t>
            </a:r>
            <a:r>
              <a:rPr lang="pl-PL" sz="1600" b="1" u="sng" dirty="0" smtClean="0">
                <a:solidFill>
                  <a:srgbClr val="C00000"/>
                </a:solidFill>
                <a:latin typeface="+mn-lt"/>
              </a:rPr>
              <a:t/>
            </a:r>
            <a:br>
              <a:rPr lang="pl-PL" sz="1600" b="1" u="sng" dirty="0" smtClean="0">
                <a:solidFill>
                  <a:srgbClr val="C00000"/>
                </a:solidFill>
                <a:latin typeface="+mn-lt"/>
              </a:rPr>
            </a:br>
            <a:r>
              <a:rPr lang="pl-PL" sz="1600" b="1" u="sng" dirty="0" smtClean="0">
                <a:solidFill>
                  <a:srgbClr val="C00000"/>
                </a:solidFill>
                <a:latin typeface="+mn-lt"/>
              </a:rPr>
              <a:t>mąż </a:t>
            </a:r>
            <a:r>
              <a:rPr lang="pl-PL" sz="1600" b="1" u="sng" dirty="0">
                <a:solidFill>
                  <a:srgbClr val="C00000"/>
                </a:solidFill>
                <a:latin typeface="+mn-lt"/>
              </a:rPr>
              <a:t>zaufania</a:t>
            </a:r>
            <a:endParaRPr lang="pl-PL" sz="1600" b="1" u="sng" dirty="0">
              <a:solidFill>
                <a:srgbClr val="C00000"/>
              </a:solidFill>
              <a:latin typeface="+mn-lt"/>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22</a:t>
            </a:fld>
            <a:endParaRPr lang="pl-PL" dirty="0"/>
          </a:p>
        </p:txBody>
      </p:sp>
      <p:sp>
        <p:nvSpPr>
          <p:cNvPr id="7" name="Symbol zastępczy zawartości 2"/>
          <p:cNvSpPr txBox="1">
            <a:spLocks/>
          </p:cNvSpPr>
          <p:nvPr/>
        </p:nvSpPr>
        <p:spPr>
          <a:xfrm>
            <a:off x="502920" y="530352"/>
            <a:ext cx="8029520" cy="5202904"/>
          </a:xfrm>
          <a:prstGeom prst="rect">
            <a:avLst/>
          </a:prstGeom>
          <a:ln>
            <a:noFill/>
          </a:ln>
        </p:spPr>
        <p:txBody>
          <a:bodyPr vert="horz" lIns="182880" tIns="91440" numCol="2">
            <a:normAutofit/>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lang="pl-PL" sz="4400" b="1" dirty="0" smtClean="0"/>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lang="pl-PL" sz="2400" b="1" noProof="0" dirty="0" smtClean="0"/>
              <a:t> </a:t>
            </a:r>
            <a:endParaRPr lang="pl-PL" sz="1500" dirty="0" smtClean="0"/>
          </a:p>
          <a:p>
            <a:pPr marL="745200" lvl="1" indent="-514350">
              <a:lnSpc>
                <a:spcPct val="150000"/>
              </a:lnSpc>
              <a:spcBef>
                <a:spcPts val="250"/>
              </a:spcBef>
              <a:buClr>
                <a:schemeClr val="accent1"/>
              </a:buClr>
              <a:buSzPct val="80000"/>
            </a:pPr>
            <a:endParaRPr lang="pl-PL" sz="1500" dirty="0" smtClean="0"/>
          </a:p>
          <a:p>
            <a:pPr marL="288000" indent="-514350" algn="ctr">
              <a:lnSpc>
                <a:spcPct val="160000"/>
              </a:lnSpc>
              <a:spcBef>
                <a:spcPts val="250"/>
              </a:spcBef>
              <a:buClr>
                <a:schemeClr val="accent1"/>
              </a:buClr>
              <a:buSzPct val="80000"/>
              <a:buFont typeface="Wingdings" pitchFamily="2" charset="2"/>
              <a:buChar char="q"/>
            </a:pPr>
            <a:endParaRPr lang="pl-PL" sz="2400" b="1" dirty="0" smtClean="0"/>
          </a:p>
          <a:p>
            <a:pPr marL="288000" indent="-514350" algn="ctr">
              <a:lnSpc>
                <a:spcPct val="160000"/>
              </a:lnSpc>
              <a:spcBef>
                <a:spcPts val="250"/>
              </a:spcBef>
              <a:buClr>
                <a:schemeClr val="accent1"/>
              </a:buClr>
              <a:buSzPct val="80000"/>
            </a:pPr>
            <a:endParaRPr lang="pl-PL" sz="2400" b="1" dirty="0" smtClean="0"/>
          </a:p>
          <a:p>
            <a:pPr marL="514350" marR="0" lvl="0" indent="-514350"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ytuł 1"/>
          <p:cNvSpPr txBox="1">
            <a:spLocks/>
          </p:cNvSpPr>
          <p:nvPr/>
        </p:nvSpPr>
        <p:spPr>
          <a:xfrm>
            <a:off x="611560" y="692696"/>
            <a:ext cx="8183880" cy="72008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none" spc="0" normalizeH="0" baseline="0" noProof="0" dirty="0" smtClean="0">
                <a:ln>
                  <a:noFill/>
                </a:ln>
                <a:solidFill>
                  <a:srgbClr val="C00000"/>
                </a:solidFill>
                <a:effectLst>
                  <a:outerShdw blurRad="53975" dist="22860" dir="5400000" algn="tl" rotWithShape="0">
                    <a:srgbClr val="000000">
                      <a:alpha val="55000"/>
                    </a:srgbClr>
                  </a:outerShdw>
                </a:effectLst>
                <a:uLnTx/>
                <a:uFillTx/>
                <a:latin typeface="+mj-lt"/>
                <a:ea typeface="+mj-ea"/>
                <a:cs typeface="+mj-cs"/>
              </a:rPr>
              <a:t>Zadania komisji w trakcie głosowania </a:t>
            </a:r>
            <a:endParaRPr kumimoji="0" lang="pl-PL" sz="2800" b="1" i="0" u="none" strike="noStrike" kern="1200" cap="none" spc="0" normalizeH="0" baseline="0" noProof="0" dirty="0">
              <a:ln>
                <a:noFill/>
              </a:ln>
              <a:solidFill>
                <a:srgbClr val="C00000"/>
              </a:solidFill>
              <a:effectLst>
                <a:outerShdw blurRad="53975" dist="22860" dir="5400000" algn="tl" rotWithShape="0">
                  <a:srgbClr val="000000">
                    <a:alpha val="55000"/>
                  </a:srgbClr>
                </a:outerShdw>
              </a:effectLst>
              <a:uLnTx/>
              <a:uFillTx/>
              <a:latin typeface="+mj-lt"/>
              <a:ea typeface="+mj-ea"/>
              <a:cs typeface="+mj-cs"/>
            </a:endParaRPr>
          </a:p>
        </p:txBody>
      </p:sp>
      <p:pic>
        <p:nvPicPr>
          <p:cNvPr id="9" name="Picture 2"/>
          <p:cNvPicPr>
            <a:picLocks noChangeAspect="1" noChangeArrowheads="1"/>
          </p:cNvPicPr>
          <p:nvPr/>
        </p:nvPicPr>
        <p:blipFill>
          <a:blip r:embed="rId2" cstate="print"/>
          <a:srcRect/>
          <a:stretch>
            <a:fillRect/>
          </a:stretch>
        </p:blipFill>
        <p:spPr bwMode="auto">
          <a:xfrm>
            <a:off x="4499992" y="2636912"/>
            <a:ext cx="3929089" cy="2500330"/>
          </a:xfrm>
          <a:prstGeom prst="rect">
            <a:avLst/>
          </a:prstGeom>
          <a:noFill/>
          <a:ln w="9525">
            <a:solidFill>
              <a:schemeClr val="tx1">
                <a:lumMod val="95000"/>
                <a:lumOff val="5000"/>
              </a:schemeClr>
            </a:solidFill>
            <a:miter lim="800000"/>
            <a:headEnd/>
            <a:tailEnd/>
          </a:ln>
        </p:spPr>
      </p:pic>
      <p:sp>
        <p:nvSpPr>
          <p:cNvPr id="10" name="Strzałka w prawo 9"/>
          <p:cNvSpPr/>
          <p:nvPr/>
        </p:nvSpPr>
        <p:spPr>
          <a:xfrm>
            <a:off x="2555776" y="4725144"/>
            <a:ext cx="2852390" cy="408678"/>
          </a:xfrm>
          <a:prstGeom prst="rightArrow">
            <a:avLst>
              <a:gd name="adj1" fmla="val 50000"/>
              <a:gd name="adj2" fmla="val 15121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b="1" dirty="0">
              <a:solidFill>
                <a:srgbClr val="C00000"/>
              </a:solidFill>
            </a:endParaRPr>
          </a:p>
        </p:txBody>
      </p:sp>
      <p:sp>
        <p:nvSpPr>
          <p:cNvPr id="11" name="pole tekstowe 10"/>
          <p:cNvSpPr txBox="1"/>
          <p:nvPr/>
        </p:nvSpPr>
        <p:spPr>
          <a:xfrm>
            <a:off x="683568" y="1844824"/>
            <a:ext cx="3744416" cy="3277820"/>
          </a:xfrm>
          <a:prstGeom prst="rect">
            <a:avLst/>
          </a:prstGeom>
          <a:noFill/>
        </p:spPr>
        <p:txBody>
          <a:bodyPr wrap="square" lIns="0" rIns="504000" rtlCol="0">
            <a:spAutoFit/>
          </a:bodyPr>
          <a:lstStyle/>
          <a:p>
            <a:pPr marL="288000" indent="-514350" algn="just">
              <a:lnSpc>
                <a:spcPct val="150000"/>
              </a:lnSpc>
              <a:spcBef>
                <a:spcPts val="250"/>
              </a:spcBef>
              <a:buClr>
                <a:schemeClr val="accent1"/>
              </a:buClr>
              <a:buSzPct val="80000"/>
            </a:pPr>
            <a:r>
              <a:rPr lang="pl-PL" sz="1500" dirty="0" smtClean="0"/>
              <a:t>     Na żądanie wyborcy Komisja obowiązana jest wydać </a:t>
            </a:r>
            <a:r>
              <a:rPr lang="pl-PL" sz="1500" u="sng" dirty="0" smtClean="0">
                <a:solidFill>
                  <a:srgbClr val="C00000"/>
                </a:solidFill>
              </a:rPr>
              <a:t>zaświadczenie potwierdzające wzięcie udziału w głosowaniu. </a:t>
            </a:r>
            <a:r>
              <a:rPr lang="pl-PL" sz="1500" dirty="0" smtClean="0"/>
              <a:t>Zaświadczenie podpisuje przewodniczący Komisji lub jego zastępca i opatruje pieczęcią Komisji.</a:t>
            </a:r>
          </a:p>
          <a:p>
            <a:pPr>
              <a:lnSpc>
                <a:spcPct val="150000"/>
              </a:lnSpc>
            </a:pPr>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23</a:t>
            </a:fld>
            <a:endParaRPr lang="pl-PL" dirty="0"/>
          </a:p>
        </p:txBody>
      </p:sp>
      <p:sp>
        <p:nvSpPr>
          <p:cNvPr id="6" name="Prostokąt 1"/>
          <p:cNvSpPr>
            <a:spLocks noChangeArrowheads="1"/>
          </p:cNvSpPr>
          <p:nvPr/>
        </p:nvSpPr>
        <p:spPr bwMode="auto">
          <a:xfrm>
            <a:off x="827584" y="404664"/>
            <a:ext cx="7422157" cy="6709529"/>
          </a:xfrm>
          <a:prstGeom prst="rect">
            <a:avLst/>
          </a:prstGeom>
          <a:noFill/>
          <a:ln w="9525">
            <a:noFill/>
            <a:miter lim="800000"/>
            <a:headEnd/>
            <a:tailEnd/>
          </a:ln>
        </p:spPr>
        <p:txBody>
          <a:bodyPr wrap="square">
            <a:spAutoFit/>
          </a:bodyPr>
          <a:lstStyle/>
          <a:p>
            <a:pPr algn="ct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b="1" dirty="0">
                <a:solidFill>
                  <a:srgbClr val="C00000"/>
                </a:solidFill>
                <a:ea typeface="Calibri" pitchFamily="34" charset="0"/>
                <a:cs typeface="Times New Roman" pitchFamily="18" charset="0"/>
              </a:rPr>
              <a:t>Komisja dopisuje do spisu wyborców i umożliwia głosowanie</a:t>
            </a:r>
            <a:r>
              <a:rPr lang="pl-PL" altLang="pl-PL" sz="1600" b="1" dirty="0" smtClean="0">
                <a:solidFill>
                  <a:srgbClr val="C00000"/>
                </a:solidFill>
                <a:ea typeface="Calibri" pitchFamily="34" charset="0"/>
                <a:cs typeface="Times New Roman" pitchFamily="18" charset="0"/>
              </a:rPr>
              <a:t>:</a:t>
            </a:r>
          </a:p>
          <a:p>
            <a:pPr algn="ct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600" b="1" dirty="0">
              <a:solidFill>
                <a:srgbClr val="C00000"/>
              </a:solidFill>
              <a:ea typeface="Calibri" pitchFamily="34" charset="0"/>
              <a:cs typeface="Times New Roman" pitchFamily="18" charset="0"/>
            </a:endParaRPr>
          </a:p>
          <a:p>
            <a:pPr algn="just">
              <a:buFont typeface="Wingdings" pitchFamily="2" charset="2"/>
              <a:buChar char="Ø"/>
              <a:tabLst>
                <a:tab pos="341313" algn="l"/>
                <a:tab pos="447675" algn="l"/>
                <a:tab pos="896938" algn="l"/>
                <a:tab pos="133985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b="1" dirty="0">
                <a:ea typeface="Calibri" pitchFamily="34" charset="0"/>
                <a:cs typeface="Times New Roman" pitchFamily="18" charset="0"/>
              </a:rPr>
              <a:t>osobie przedkładającej zaświadczenie o prawie do </a:t>
            </a:r>
            <a:r>
              <a:rPr lang="pl-PL" altLang="pl-PL" sz="1600" b="1" dirty="0" smtClean="0">
                <a:ea typeface="Calibri" pitchFamily="34" charset="0"/>
                <a:cs typeface="Times New Roman" pitchFamily="18" charset="0"/>
              </a:rPr>
              <a:t>głosowania:</a:t>
            </a:r>
          </a:p>
          <a:p>
            <a:pPr algn="just">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600" b="1" dirty="0">
              <a:ea typeface="Calibri" pitchFamily="34" charset="0"/>
              <a:cs typeface="Times New Roman" pitchFamily="18" charset="0"/>
            </a:endParaRPr>
          </a:p>
          <a:p>
            <a:pPr marL="800100" lvl="1" indent="-342900" algn="just">
              <a:buFont typeface="Arial" charset="0"/>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a:solidFill>
                  <a:srgbClr val="C00000"/>
                </a:solidFill>
                <a:ea typeface="Calibri" pitchFamily="34" charset="0"/>
                <a:cs typeface="Times New Roman" pitchFamily="18" charset="0"/>
              </a:rPr>
              <a:t>zaświadczenie zatrzymuje i dołącza do spisu</a:t>
            </a:r>
            <a:r>
              <a:rPr lang="pl-PL" altLang="pl-PL" sz="1400" b="1" dirty="0" smtClean="0">
                <a:solidFill>
                  <a:srgbClr val="C00000"/>
                </a:solidFill>
                <a:ea typeface="Calibri" pitchFamily="34" charset="0"/>
                <a:cs typeface="Times New Roman" pitchFamily="18" charset="0"/>
              </a:rPr>
              <a:t>;</a:t>
            </a:r>
          </a:p>
          <a:p>
            <a:pPr marL="800100" lvl="1" indent="-342900" algn="just">
              <a:buFont typeface="Arial" charset="0"/>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400" b="1" dirty="0">
              <a:solidFill>
                <a:srgbClr val="C00000"/>
              </a:solidFill>
              <a:ea typeface="Calibri" pitchFamily="34" charset="0"/>
              <a:cs typeface="Times New Roman" pitchFamily="18" charset="0"/>
            </a:endParaRPr>
          </a:p>
          <a:p>
            <a:pPr marL="800100" lvl="1" indent="-342900" algn="just">
              <a:buFont typeface="Arial" charset="0"/>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a:ea typeface="Calibri" pitchFamily="34" charset="0"/>
                <a:cs typeface="Times New Roman" pitchFamily="18" charset="0"/>
              </a:rPr>
              <a:t>odnosi się to także do osób, które na podstawie zaświadczenia chcą głosować w „swoim” obwodzie (wyborca otrzymał zaświadczenie w związku </a:t>
            </a:r>
            <a:r>
              <a:rPr lang="pl-PL" altLang="pl-PL" sz="1400" b="1" dirty="0" smtClean="0">
                <a:ea typeface="Calibri" pitchFamily="34" charset="0"/>
                <a:cs typeface="Times New Roman" pitchFamily="18" charset="0"/>
              </a:rPr>
              <a:t>z </a:t>
            </a:r>
            <a:r>
              <a:rPr lang="pl-PL" altLang="pl-PL" sz="1400" b="1" dirty="0">
                <a:ea typeface="Calibri" pitchFamily="34" charset="0"/>
                <a:cs typeface="Times New Roman" pitchFamily="18" charset="0"/>
              </a:rPr>
              <a:t>zamiarem głosowania np. w innej </a:t>
            </a:r>
            <a:r>
              <a:rPr lang="pl-PL" altLang="pl-PL" sz="1400" b="1" dirty="0" smtClean="0">
                <a:ea typeface="Calibri" pitchFamily="34" charset="0"/>
                <a:cs typeface="Times New Roman" pitchFamily="18" charset="0"/>
              </a:rPr>
              <a:t>miejscowości, a </a:t>
            </a:r>
            <a:r>
              <a:rPr lang="pl-PL" altLang="pl-PL" sz="1400" b="1" dirty="0">
                <a:ea typeface="Calibri" pitchFamily="34" charset="0"/>
                <a:cs typeface="Times New Roman" pitchFamily="18" charset="0"/>
              </a:rPr>
              <a:t>później odstąpił od tego zamiaru</a:t>
            </a:r>
            <a:r>
              <a:rPr lang="pl-PL" altLang="pl-PL" sz="1400" b="1" dirty="0" smtClean="0">
                <a:ea typeface="Calibri" pitchFamily="34" charset="0"/>
                <a:cs typeface="Times New Roman" pitchFamily="18" charset="0"/>
              </a:rPr>
              <a:t>);</a:t>
            </a:r>
          </a:p>
          <a:p>
            <a:pPr marL="800100" lvl="1" indent="-342900" algn="just">
              <a:buFont typeface="Arial" charset="0"/>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600" b="1" dirty="0" smtClean="0">
              <a:ea typeface="Calibri" pitchFamily="34" charset="0"/>
              <a:cs typeface="Times New Roman" pitchFamily="18" charset="0"/>
            </a:endParaRPr>
          </a:p>
          <a:p>
            <a:pPr algn="just">
              <a:lnSpc>
                <a:spcPct val="150000"/>
              </a:lnSpc>
            </a:pPr>
            <a:r>
              <a:rPr lang="pl-PL" altLang="pl-PL" sz="1200" dirty="0" smtClean="0"/>
              <a:t>Osobie przedkładającej zaświadczenie o prawie do głosowania </a:t>
            </a:r>
            <a:r>
              <a:rPr lang="pl-PL" altLang="pl-PL" sz="1200" u="sng" dirty="0" smtClean="0">
                <a:solidFill>
                  <a:srgbClr val="C00000"/>
                </a:solidFill>
              </a:rPr>
              <a:t>(należy zwrócić szczególną uwagę, czy zaświadczenie wydane jest na pierwsze głosowanie w dniu 10 maja 2015 r.), które to zaświadczenie zatrzymuje i dołącza do spisu,</a:t>
            </a:r>
            <a:r>
              <a:rPr lang="pl-PL" altLang="pl-PL" sz="1200" dirty="0" smtClean="0"/>
              <a:t> czyniąc w rubryce „Uwagi” adnotację </a:t>
            </a:r>
            <a:br>
              <a:rPr lang="pl-PL" altLang="pl-PL" sz="1200" dirty="0" smtClean="0"/>
            </a:br>
            <a:r>
              <a:rPr lang="pl-PL" altLang="pl-PL" sz="1200" dirty="0" smtClean="0"/>
              <a:t>„Z 10.05”; odnosi się to także do osób, które na podstawie zaświadczenia chcą głosować </a:t>
            </a:r>
            <a:br>
              <a:rPr lang="pl-PL" altLang="pl-PL" sz="1200" dirty="0" smtClean="0"/>
            </a:br>
            <a:r>
              <a:rPr lang="pl-PL" altLang="pl-PL" sz="1200" dirty="0" smtClean="0"/>
              <a:t>w „swoim” obwodzie (wyborca otrzymał zaświadczenie w związku z zamiarem głosowania np. w innym obwodzie, a później odstąpił od tego zamiaru).</a:t>
            </a:r>
          </a:p>
          <a:p>
            <a:pPr algn="just">
              <a:lnSpc>
                <a:spcPct val="150000"/>
              </a:lnSpc>
            </a:pPr>
            <a:r>
              <a:rPr lang="pl-PL" altLang="pl-PL" sz="1200" dirty="0" smtClean="0"/>
              <a:t>Komisja </a:t>
            </a:r>
            <a:r>
              <a:rPr lang="pl-PL" altLang="pl-PL" sz="1200" u="sng" dirty="0" smtClean="0">
                <a:solidFill>
                  <a:srgbClr val="C00000"/>
                </a:solidFill>
              </a:rPr>
              <a:t>nie wydaje karty do głosowania </a:t>
            </a:r>
            <a:r>
              <a:rPr lang="pl-PL" altLang="pl-PL" sz="1200" dirty="0" smtClean="0"/>
              <a:t>wyborcy przedkładającemu w dniu pierwszego głosowania zaświadczenie o prawie do głosowania w dniu ponownego głosowania;</a:t>
            </a:r>
          </a:p>
          <a:p>
            <a:pPr algn="ctr"/>
            <a:endParaRPr lang="pl-PL" altLang="pl-PL" sz="1400" b="1" dirty="0" smtClean="0">
              <a:solidFill>
                <a:srgbClr val="C00000"/>
              </a:solidFill>
            </a:endParaRPr>
          </a:p>
          <a:p>
            <a:pPr algn="ctr"/>
            <a:r>
              <a:rPr lang="pl-PL" altLang="pl-PL" sz="1400" b="1" dirty="0" smtClean="0">
                <a:solidFill>
                  <a:srgbClr val="C00000"/>
                </a:solidFill>
              </a:rPr>
              <a:t>Zaświadczenie o prawie do głosowania musi być opatrzone hologramem.</a:t>
            </a:r>
          </a:p>
          <a:p>
            <a:pPr marL="800100" lvl="1" indent="-342900" algn="just">
              <a:buFont typeface="Arial" charset="0"/>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600" b="1" dirty="0" smtClean="0">
              <a:ea typeface="Calibri" pitchFamily="34" charset="0"/>
              <a:cs typeface="Times New Roman" pitchFamily="18" charset="0"/>
            </a:endParaRPr>
          </a:p>
          <a:p>
            <a:pPr marL="800100" lvl="1" indent="-342900" algn="just">
              <a:buFont typeface="Arial" charset="0"/>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600" b="1" dirty="0" smtClean="0">
              <a:ea typeface="Calibri" pitchFamily="34" charset="0"/>
              <a:cs typeface="Times New Roman" pitchFamily="18" charset="0"/>
            </a:endParaRPr>
          </a:p>
          <a:p>
            <a:pPr marL="800100" lvl="1" indent="-342900" algn="just">
              <a:buFont typeface="Arial" charset="0"/>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600" b="1" dirty="0" smtClean="0">
              <a:ea typeface="Calibri" pitchFamily="34" charset="0"/>
              <a:cs typeface="Times New Roman" pitchFamily="18" charset="0"/>
            </a:endParaRPr>
          </a:p>
          <a:p>
            <a:pPr marL="800100" lvl="1" indent="-342900" algn="just">
              <a:buFont typeface="Arial" charset="0"/>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600" b="1" dirty="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p:cNvSpPr>
            <a:spLocks noGrp="1"/>
          </p:cNvSpPr>
          <p:nvPr>
            <p:ph type="ftr" sz="quarter" idx="11"/>
          </p:nvPr>
        </p:nvSpPr>
        <p:spPr/>
        <p:txBody>
          <a:bodyPr/>
          <a:lstStyle/>
          <a:p>
            <a:r>
              <a:rPr lang="pl-PL" dirty="0" smtClean="0"/>
              <a:t>SZKOLENIE CZŁONKÓW KOMISJI WYBORCZYCH W TYCHACH</a:t>
            </a:r>
            <a:endParaRPr lang="pl-PL" dirty="0"/>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24</a:t>
            </a:fld>
            <a:endParaRPr lang="pl-PL" dirty="0"/>
          </a:p>
        </p:txBody>
      </p:sp>
      <p:sp>
        <p:nvSpPr>
          <p:cNvPr id="4" name="Prostokąt 3"/>
          <p:cNvSpPr>
            <a:spLocks noChangeArrowheads="1"/>
          </p:cNvSpPr>
          <p:nvPr/>
        </p:nvSpPr>
        <p:spPr bwMode="auto">
          <a:xfrm>
            <a:off x="539552" y="260648"/>
            <a:ext cx="7848872" cy="5816977"/>
          </a:xfrm>
          <a:prstGeom prst="rect">
            <a:avLst/>
          </a:prstGeom>
          <a:noFill/>
          <a:ln w="9525">
            <a:noFill/>
            <a:miter lim="800000"/>
            <a:headEnd/>
            <a:tailEnd/>
          </a:ln>
        </p:spPr>
        <p:txBody>
          <a:bodyPr wrap="square">
            <a:spAutoFit/>
          </a:bodyPr>
          <a:lstStyle/>
          <a:p>
            <a:pPr algn="just">
              <a:lnSpc>
                <a:spcPct val="150000"/>
              </a:lnSpc>
            </a:pPr>
            <a:endParaRPr lang="pl-PL" altLang="pl-PL" sz="2200" b="1" dirty="0" smtClean="0"/>
          </a:p>
          <a:p>
            <a:pPr algn="just">
              <a:lnSpc>
                <a:spcPct val="150000"/>
              </a:lnSpc>
            </a:pPr>
            <a:endParaRPr lang="pl-PL" altLang="pl-PL" sz="2200" b="1" dirty="0" smtClean="0"/>
          </a:p>
          <a:p>
            <a:pPr algn="just">
              <a:lnSpc>
                <a:spcPct val="150000"/>
              </a:lnSpc>
              <a:buFont typeface="Wingdings" pitchFamily="2" charset="2"/>
              <a:buChar char="Ø"/>
            </a:pPr>
            <a:r>
              <a:rPr lang="pl-PL" altLang="pl-PL" sz="1600" b="1" dirty="0" smtClean="0"/>
              <a:t>obywatelowi </a:t>
            </a:r>
            <a:r>
              <a:rPr lang="pl-PL" altLang="pl-PL" sz="1600" b="1" dirty="0"/>
              <a:t>polskiemu stale zamieszkującemu za granicą, </a:t>
            </a:r>
            <a:r>
              <a:rPr lang="pl-PL" altLang="pl-PL" sz="1600" b="1" dirty="0" smtClean="0"/>
              <a:t/>
            </a:r>
            <a:br>
              <a:rPr lang="pl-PL" altLang="pl-PL" sz="1600" b="1" dirty="0" smtClean="0"/>
            </a:br>
            <a:r>
              <a:rPr lang="pl-PL" altLang="pl-PL" sz="1600" b="1" dirty="0" smtClean="0"/>
              <a:t>a </a:t>
            </a:r>
            <a:r>
              <a:rPr lang="pl-PL" altLang="pl-PL" sz="1600" b="1" dirty="0"/>
              <a:t>głosującemu </a:t>
            </a:r>
            <a:r>
              <a:rPr lang="pl-PL" altLang="pl-PL" sz="1600" b="1" dirty="0" smtClean="0"/>
              <a:t>w </a:t>
            </a:r>
            <a:r>
              <a:rPr lang="pl-PL" altLang="pl-PL" sz="1600" b="1" dirty="0"/>
              <a:t>kraju na podstawie </a:t>
            </a:r>
            <a:r>
              <a:rPr lang="pl-PL" altLang="pl-PL" sz="1600" b="1" u="sng" dirty="0">
                <a:solidFill>
                  <a:srgbClr val="C00000"/>
                </a:solidFill>
              </a:rPr>
              <a:t>ważnego</a:t>
            </a:r>
            <a:r>
              <a:rPr lang="pl-PL" altLang="pl-PL" sz="1600" b="1" dirty="0"/>
              <a:t> polskiego paszportu, jeśli udokumentuje, iż stale zamieszkuje za granicą. </a:t>
            </a:r>
            <a:endParaRPr lang="pl-PL" altLang="pl-PL" sz="1600" b="1" dirty="0" smtClean="0"/>
          </a:p>
          <a:p>
            <a:pPr algn="just">
              <a:lnSpc>
                <a:spcPct val="150000"/>
              </a:lnSpc>
            </a:pPr>
            <a:endParaRPr lang="pl-PL" altLang="pl-PL" sz="1600" b="1" u="sng" dirty="0" smtClean="0">
              <a:solidFill>
                <a:srgbClr val="C00000"/>
              </a:solidFill>
            </a:endParaRPr>
          </a:p>
          <a:p>
            <a:pPr algn="just">
              <a:lnSpc>
                <a:spcPct val="150000"/>
              </a:lnSpc>
            </a:pPr>
            <a:r>
              <a:rPr lang="pl-PL" altLang="pl-PL" sz="1400" u="sng" dirty="0" smtClean="0">
                <a:solidFill>
                  <a:srgbClr val="C00000"/>
                </a:solidFill>
              </a:rPr>
              <a:t>Podstawą </a:t>
            </a:r>
            <a:r>
              <a:rPr lang="pl-PL" altLang="pl-PL" sz="1400" u="sng" dirty="0">
                <a:solidFill>
                  <a:srgbClr val="C00000"/>
                </a:solidFill>
              </a:rPr>
              <a:t>dopisania takiego wyborcy do spisu jest wyłącznie ważny polski paszport. Podstawą nie może być okazanie dowodu osobistego, nawet w przypadku wyborców zamieszkujących stale za granicą na obszarze Unii Europejskiej, czy innego państwa, do którego można wjechać na podstawie polskiego dowodu osobistego.</a:t>
            </a:r>
            <a:r>
              <a:rPr lang="pl-PL" altLang="pl-PL" sz="1400" dirty="0">
                <a:solidFill>
                  <a:srgbClr val="C00000"/>
                </a:solidFill>
              </a:rPr>
              <a:t> </a:t>
            </a:r>
            <a:r>
              <a:rPr lang="pl-PL" altLang="pl-PL" sz="1400" dirty="0"/>
              <a:t>Udokumentowanie zamieszkiwania za granicą polega na okazaniu komisji dokumentu potwierdzającego ten fakt. Dokumentem takim jest np.: karta stałego pobytu, dokument potwierdzający zatrudnienie za granicą, dokument potwierdzający uprawnienie do korzystania ze świadczeń ubezpieczenia społecznego za granicą itp. </a:t>
            </a:r>
            <a:endParaRPr lang="pl-PL" altLang="pl-PL" sz="1400" dirty="0" smtClean="0"/>
          </a:p>
          <a:p>
            <a:pPr algn="just">
              <a:lnSpc>
                <a:spcPct val="150000"/>
              </a:lnSpc>
            </a:pPr>
            <a:endParaRPr lang="pl-PL" altLang="pl-PL" sz="1400" dirty="0" smtClean="0"/>
          </a:p>
          <a:p>
            <a:pPr algn="just">
              <a:lnSpc>
                <a:spcPct val="150000"/>
              </a:lnSpc>
            </a:pPr>
            <a:r>
              <a:rPr lang="pl-PL" altLang="pl-PL" sz="1400" dirty="0" smtClean="0"/>
              <a:t>Więcej – pkt. 23 </a:t>
            </a:r>
            <a:r>
              <a:rPr lang="pl-PL" altLang="pl-PL" sz="1400" dirty="0" smtClean="0"/>
              <a:t>ppkt</a:t>
            </a:r>
            <a:r>
              <a:rPr lang="pl-PL" altLang="pl-PL" sz="1400" dirty="0" smtClean="0"/>
              <a:t> 4 wytycznych)</a:t>
            </a:r>
            <a:endParaRPr lang="pl-PL" altLang="pl-PL" sz="1400" dirty="0"/>
          </a:p>
        </p:txBody>
      </p:sp>
      <p:sp>
        <p:nvSpPr>
          <p:cNvPr id="5" name="Prostokąt 4"/>
          <p:cNvSpPr/>
          <p:nvPr/>
        </p:nvSpPr>
        <p:spPr>
          <a:xfrm>
            <a:off x="467544" y="548680"/>
            <a:ext cx="8496944" cy="338554"/>
          </a:xfrm>
          <a:prstGeom prst="rect">
            <a:avLst/>
          </a:prstGeom>
        </p:spPr>
        <p:txBody>
          <a:bodyPr wrap="square">
            <a:spAutoFit/>
          </a:bodyPr>
          <a:lstStyle/>
          <a:p>
            <a:pPr algn="just">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b="1" dirty="0" smtClean="0">
                <a:solidFill>
                  <a:srgbClr val="C00000"/>
                </a:solidFill>
                <a:ea typeface="Calibri" pitchFamily="34" charset="0"/>
                <a:cs typeface="Times New Roman" pitchFamily="18" charset="0"/>
              </a:rPr>
              <a:t>Komisja dopisuje do spisu wyborców i umożliwia głosowanie c.d.: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25</a:t>
            </a:fld>
            <a:endParaRPr lang="pl-PL" dirty="0"/>
          </a:p>
        </p:txBody>
      </p:sp>
      <p:sp>
        <p:nvSpPr>
          <p:cNvPr id="4" name="Prostokąt 6"/>
          <p:cNvSpPr>
            <a:spLocks noChangeArrowheads="1"/>
          </p:cNvSpPr>
          <p:nvPr/>
        </p:nvSpPr>
        <p:spPr bwMode="auto">
          <a:xfrm>
            <a:off x="323528" y="620688"/>
            <a:ext cx="8460432" cy="411908"/>
          </a:xfrm>
          <a:prstGeom prst="rect">
            <a:avLst/>
          </a:prstGeom>
          <a:noFill/>
          <a:ln w="9525">
            <a:noFill/>
            <a:miter lim="800000"/>
            <a:headEnd/>
            <a:tailEnd/>
          </a:ln>
        </p:spPr>
        <p:txBody>
          <a:bodyPr wrap="square">
            <a:spAutoFit/>
          </a:bodyPr>
          <a:lstStyle/>
          <a:p>
            <a:pPr algn="just">
              <a:lnSpc>
                <a:spcPct val="150000"/>
              </a:lnSpc>
            </a:pPr>
            <a:r>
              <a:rPr lang="pl-PL" altLang="pl-PL" sz="1600" dirty="0" smtClean="0"/>
              <a:t> </a:t>
            </a:r>
            <a:endParaRPr lang="pl-PL" altLang="pl-PL" sz="2200" b="1" dirty="0"/>
          </a:p>
        </p:txBody>
      </p:sp>
      <p:sp>
        <p:nvSpPr>
          <p:cNvPr id="5" name="Prostokąt 4"/>
          <p:cNvSpPr/>
          <p:nvPr/>
        </p:nvSpPr>
        <p:spPr>
          <a:xfrm>
            <a:off x="611560" y="620688"/>
            <a:ext cx="7776864" cy="5062924"/>
          </a:xfrm>
          <a:prstGeom prst="rect">
            <a:avLst/>
          </a:prstGeom>
        </p:spPr>
        <p:txBody>
          <a:bodyPr wrap="square">
            <a:spAutoFit/>
          </a:bodyPr>
          <a:lstStyle/>
          <a:p>
            <a:pPr algn="just">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600" b="1" dirty="0" smtClean="0">
              <a:ea typeface="Calibri" pitchFamily="34" charset="0"/>
              <a:cs typeface="Times New Roman" pitchFamily="18" charset="0"/>
            </a:endParaRPr>
          </a:p>
          <a:p>
            <a:pPr algn="just">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b="1" dirty="0" smtClean="0">
                <a:solidFill>
                  <a:srgbClr val="C00000"/>
                </a:solidFill>
                <a:ea typeface="Calibri" pitchFamily="34" charset="0"/>
                <a:cs typeface="Times New Roman" pitchFamily="18" charset="0"/>
              </a:rPr>
              <a:t>Komisja dopisuje do spisu wyborców i umożliwia głosowanie c.d.:</a:t>
            </a:r>
          </a:p>
          <a:p>
            <a:pPr algn="just">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600" b="1" dirty="0" smtClean="0">
              <a:ea typeface="Calibri" pitchFamily="34" charset="0"/>
              <a:cs typeface="Times New Roman" pitchFamily="18" charset="0"/>
            </a:endParaRPr>
          </a:p>
          <a:p>
            <a:pPr algn="just">
              <a:lnSpc>
                <a:spcPct val="150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b="1" dirty="0" smtClean="0">
                <a:ea typeface="Calibri" pitchFamily="34" charset="0"/>
                <a:cs typeface="Times New Roman" pitchFamily="18" charset="0"/>
              </a:rPr>
              <a:t>osobie pominiętej w spisie, jeżeli udokumentuje ona </a:t>
            </a:r>
            <a:br>
              <a:rPr lang="pl-PL" altLang="pl-PL" sz="1600" b="1" dirty="0" smtClean="0">
                <a:ea typeface="Calibri" pitchFamily="34" charset="0"/>
                <a:cs typeface="Times New Roman" pitchFamily="18" charset="0"/>
              </a:rPr>
            </a:br>
            <a:r>
              <a:rPr lang="pl-PL" altLang="pl-PL" sz="1600" b="1" dirty="0" smtClean="0">
                <a:ea typeface="Calibri" pitchFamily="34" charset="0"/>
                <a:cs typeface="Times New Roman" pitchFamily="18" charset="0"/>
              </a:rPr>
              <a:t>(np. przedstawiając dowód osobisty), iż stale zamieszkuje na terenie tego obwodu głosowania, </a:t>
            </a:r>
            <a:r>
              <a:rPr lang="pl-PL" altLang="pl-PL" sz="1600" b="1" dirty="0" smtClean="0">
                <a:solidFill>
                  <a:srgbClr val="000000"/>
                </a:solidFill>
                <a:ea typeface="Microsoft YaHei" pitchFamily="34" charset="-122"/>
              </a:rPr>
              <a:t>a  pracownik Urzędu Miasta </a:t>
            </a:r>
            <a:r>
              <a:rPr lang="pl-PL" altLang="pl-PL" sz="1600" b="1" dirty="0" smtClean="0">
                <a:solidFill>
                  <a:srgbClr val="C00000"/>
                </a:solidFill>
                <a:ea typeface="Microsoft YaHei" pitchFamily="34" charset="-122"/>
              </a:rPr>
              <a:t>tel. numer  32 776 35 05 lub 32 776 35 35  </a:t>
            </a:r>
            <a:r>
              <a:rPr lang="pl-PL" altLang="pl-PL" sz="1600" b="1" dirty="0" smtClean="0">
                <a:solidFill>
                  <a:srgbClr val="000000"/>
                </a:solidFill>
                <a:ea typeface="Microsoft YaHei" pitchFamily="34" charset="-122"/>
              </a:rPr>
              <a:t>na </a:t>
            </a:r>
            <a:r>
              <a:rPr lang="pl-PL" altLang="pl-PL" sz="1600" b="1" dirty="0" smtClean="0">
                <a:ea typeface="Calibri" pitchFamily="34" charset="0"/>
                <a:cs typeface="Calibri" pitchFamily="34" charset="0"/>
              </a:rPr>
              <a:t>żądanie komisji, potwierdzi telefonicznie, że pominięcie jest wynikiem pomyłki powstałej przy sporządzaniu spisu;</a:t>
            </a:r>
          </a:p>
          <a:p>
            <a:pPr marL="800100" lvl="1" indent="-342900" algn="just">
              <a:lnSpc>
                <a:spcPct val="150000"/>
              </a:lnSpc>
              <a:spcBef>
                <a:spcPts val="450"/>
              </a:spcBef>
              <a:buFont typeface="Arial" charset="0"/>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b="1" dirty="0" smtClean="0">
                <a:solidFill>
                  <a:srgbClr val="000000"/>
                </a:solidFill>
                <a:ea typeface="Microsoft YaHei" pitchFamily="34" charset="-122"/>
              </a:rPr>
              <a:t>członek komisji, który otrzymał potwierdzenie z Urzędu Miasta, sporządza </a:t>
            </a:r>
            <a:r>
              <a:rPr lang="pl-PL" altLang="pl-PL" sz="1600" b="1" dirty="0" smtClean="0">
                <a:solidFill>
                  <a:srgbClr val="C00000"/>
                </a:solidFill>
                <a:ea typeface="Microsoft YaHei" pitchFamily="34" charset="-122"/>
              </a:rPr>
              <a:t>notatkę, którą dołącza się do spisu wyborców;</a:t>
            </a:r>
          </a:p>
          <a:p>
            <a:pPr marL="800100" lvl="1" indent="-342900" algn="just">
              <a:lnSpc>
                <a:spcPct val="150000"/>
              </a:lnSpc>
              <a:spcBef>
                <a:spcPts val="450"/>
              </a:spcBef>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b="1" dirty="0" smtClean="0">
                <a:solidFill>
                  <a:srgbClr val="C00000"/>
                </a:solidFill>
                <a:ea typeface="Microsoft YaHei" pitchFamily="34" charset="-122"/>
              </a:rPr>
              <a:t>proszę stosować zasadę: </a:t>
            </a:r>
          </a:p>
          <a:p>
            <a:pPr marL="800100" lvl="1" indent="-342900" algn="just">
              <a:lnSpc>
                <a:spcPct val="150000"/>
              </a:lnSpc>
              <a:spcBef>
                <a:spcPts val="450"/>
              </a:spcBef>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500" b="1" dirty="0" smtClean="0">
                <a:solidFill>
                  <a:srgbClr val="C00000"/>
                </a:solidFill>
                <a:ea typeface="Microsoft YaHei" pitchFamily="34" charset="-122"/>
              </a:rPr>
              <a:t>1) dzwonimy, 2) uzyskujemy potwierdzenie, 3) dopisujemy</a:t>
            </a:r>
            <a:endParaRPr lang="pl-PL" altLang="pl-PL" sz="1500" b="1" dirty="0">
              <a:solidFill>
                <a:srgbClr val="C00000"/>
              </a:solidFill>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436096" y="6093296"/>
            <a:ext cx="3056248"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26</a:t>
            </a:fld>
            <a:endParaRPr lang="pl-PL" dirty="0"/>
          </a:p>
        </p:txBody>
      </p:sp>
      <p:sp>
        <p:nvSpPr>
          <p:cNvPr id="6" name="Prostokąt 1"/>
          <p:cNvSpPr>
            <a:spLocks noChangeArrowheads="1"/>
          </p:cNvSpPr>
          <p:nvPr/>
        </p:nvSpPr>
        <p:spPr bwMode="auto">
          <a:xfrm>
            <a:off x="683568" y="548680"/>
            <a:ext cx="7452320" cy="5047536"/>
          </a:xfrm>
          <a:prstGeom prst="rect">
            <a:avLst/>
          </a:prstGeom>
          <a:noFill/>
          <a:ln w="9525">
            <a:noFill/>
            <a:miter lim="800000"/>
            <a:headEnd/>
            <a:tailEnd/>
          </a:ln>
        </p:spPr>
        <p:txBody>
          <a:bodyPr wrap="square">
            <a:spAutoFit/>
          </a:bodyPr>
          <a:lstStyle/>
          <a:p>
            <a:pPr marL="342900" indent="-342900" algn="just">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smtClean="0">
                <a:solidFill>
                  <a:srgbClr val="C00000"/>
                </a:solidFill>
                <a:ea typeface="Calibri" pitchFamily="34" charset="0"/>
                <a:cs typeface="Times New Roman" pitchFamily="18" charset="0"/>
              </a:rPr>
              <a:t>Komisja dopisuje do spisu wyborców i umożliwia głosowanie c.d.:</a:t>
            </a:r>
          </a:p>
          <a:p>
            <a:pPr marL="342900" indent="-342900" algn="just">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400" b="1" dirty="0" smtClean="0">
              <a:ea typeface="Calibri" pitchFamily="34" charset="0"/>
              <a:cs typeface="Times New Roman" pitchFamily="18" charset="0"/>
            </a:endParaRPr>
          </a:p>
          <a:p>
            <a:pPr marL="342900" indent="-342900" algn="just">
              <a:lnSpc>
                <a:spcPct val="150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smtClean="0">
                <a:ea typeface="Calibri" pitchFamily="34" charset="0"/>
                <a:cs typeface="Times New Roman" pitchFamily="18" charset="0"/>
              </a:rPr>
              <a:t>osobie skreślonej ze spisu dla danego obwodu głosowania w związku </a:t>
            </a:r>
            <a:br>
              <a:rPr lang="pl-PL" altLang="pl-PL" sz="1400" b="1" dirty="0" smtClean="0">
                <a:ea typeface="Calibri" pitchFamily="34" charset="0"/>
                <a:cs typeface="Times New Roman" pitchFamily="18" charset="0"/>
              </a:rPr>
            </a:br>
            <a:r>
              <a:rPr lang="pl-PL" altLang="pl-PL" sz="1400" b="1" dirty="0" smtClean="0">
                <a:ea typeface="Calibri" pitchFamily="34" charset="0"/>
                <a:cs typeface="Times New Roman" pitchFamily="18" charset="0"/>
              </a:rPr>
              <a:t>z umieszczeniem w spisie wyborców obwodu odrębnego, jeżeli udokumentuje ona, iż opuściła tę jednostkę przed dniem głosowania;</a:t>
            </a:r>
          </a:p>
          <a:p>
            <a:pPr marL="342900" indent="-342900" algn="just">
              <a:lnSpc>
                <a:spcPct val="150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1400" b="1" dirty="0">
              <a:ea typeface="Calibri" pitchFamily="34" charset="0"/>
              <a:cs typeface="Times New Roman" pitchFamily="18" charset="0"/>
            </a:endParaRPr>
          </a:p>
          <a:p>
            <a:pPr marL="342900" indent="-342900" algn="just">
              <a:lnSpc>
                <a:spcPct val="150000"/>
              </a:lnSpc>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a:ea typeface="Calibri" pitchFamily="34" charset="0"/>
                <a:cs typeface="Times New Roman" pitchFamily="18" charset="0"/>
              </a:rPr>
              <a:t>     </a:t>
            </a:r>
            <a:r>
              <a:rPr lang="pl-PL" altLang="pl-PL" sz="1400" b="1" u="sng" dirty="0">
                <a:ea typeface="Calibri" pitchFamily="34" charset="0"/>
                <a:cs typeface="Times New Roman" pitchFamily="18" charset="0"/>
              </a:rPr>
              <a:t>dot. obwodów odrębnych:</a:t>
            </a:r>
          </a:p>
          <a:p>
            <a:pPr marL="342900" indent="-342900" algn="just">
              <a:lnSpc>
                <a:spcPct val="150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a:solidFill>
                  <a:srgbClr val="000000"/>
                </a:solidFill>
                <a:ea typeface="Microsoft YaHei" pitchFamily="34" charset="-122"/>
                <a:cs typeface="Times New Roman" pitchFamily="18" charset="0"/>
              </a:rPr>
              <a:t>osobie, która chce głosować w obwodzie odrębnym, a przybyła do jednostki przed dniem </a:t>
            </a:r>
            <a:r>
              <a:rPr lang="pl-PL" altLang="pl-PL" sz="1400" b="1" dirty="0" smtClean="0">
                <a:solidFill>
                  <a:srgbClr val="000000"/>
                </a:solidFill>
                <a:ea typeface="Microsoft YaHei" pitchFamily="34" charset="-122"/>
                <a:cs typeface="Times New Roman" pitchFamily="18" charset="0"/>
              </a:rPr>
              <a:t>głosowania</a:t>
            </a:r>
            <a:r>
              <a:rPr lang="pl-PL" altLang="pl-PL" sz="1400" b="1" dirty="0" smtClean="0">
                <a:ea typeface="Calibri" pitchFamily="34" charset="0"/>
                <a:cs typeface="Times New Roman" pitchFamily="18" charset="0"/>
              </a:rPr>
              <a:t>,</a:t>
            </a:r>
            <a:endParaRPr lang="pl-PL" altLang="pl-PL" sz="1400" b="1" dirty="0">
              <a:ea typeface="Calibri" pitchFamily="34" charset="0"/>
              <a:cs typeface="Times New Roman" pitchFamily="18" charset="0"/>
            </a:endParaRPr>
          </a:p>
          <a:p>
            <a:pPr marL="342900" indent="-342900" algn="just">
              <a:lnSpc>
                <a:spcPct val="150000"/>
              </a:lnSpc>
              <a:buFontTx/>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a:ea typeface="Calibri" pitchFamily="34" charset="0"/>
                <a:cs typeface="Times New Roman" pitchFamily="18" charset="0"/>
              </a:rPr>
              <a:t>dla dopisania tej osoby do spisu nie jest wymagane posiadanie zaświadczenia </a:t>
            </a:r>
            <a:r>
              <a:rPr lang="pl-PL" altLang="pl-PL" sz="1400" b="1" dirty="0" smtClean="0">
                <a:ea typeface="Calibri" pitchFamily="34" charset="0"/>
                <a:cs typeface="Times New Roman" pitchFamily="18" charset="0"/>
              </a:rPr>
              <a:t>o </a:t>
            </a:r>
            <a:r>
              <a:rPr lang="pl-PL" altLang="pl-PL" sz="1400" b="1" dirty="0">
                <a:ea typeface="Calibri" pitchFamily="34" charset="0"/>
                <a:cs typeface="Times New Roman" pitchFamily="18" charset="0"/>
              </a:rPr>
              <a:t>prawie do głosowania;</a:t>
            </a:r>
          </a:p>
          <a:p>
            <a:pPr marL="342900" indent="-342900" algn="just">
              <a:lnSpc>
                <a:spcPct val="150000"/>
              </a:lnSpc>
              <a:buFontTx/>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400" b="1" dirty="0">
                <a:ea typeface="Calibri" pitchFamily="34" charset="0"/>
                <a:cs typeface="Times New Roman" pitchFamily="18" charset="0"/>
              </a:rPr>
              <a:t>w celu uniknięcia trudności z bieżącym potwierdzaniem przybycia do jednostki komisja wcześniej powinna zwrócić się do jej kierownika </a:t>
            </a:r>
            <a:r>
              <a:rPr lang="pl-PL" altLang="pl-PL" sz="1400" b="1" dirty="0" smtClean="0">
                <a:ea typeface="Calibri" pitchFamily="34" charset="0"/>
                <a:cs typeface="Times New Roman" pitchFamily="18" charset="0"/>
              </a:rPr>
              <a:t/>
            </a:r>
            <a:br>
              <a:rPr lang="pl-PL" altLang="pl-PL" sz="1400" b="1" dirty="0" smtClean="0">
                <a:ea typeface="Calibri" pitchFamily="34" charset="0"/>
                <a:cs typeface="Times New Roman" pitchFamily="18" charset="0"/>
              </a:rPr>
            </a:br>
            <a:r>
              <a:rPr lang="pl-PL" altLang="pl-PL" sz="1400" b="1" dirty="0" smtClean="0">
                <a:ea typeface="Calibri" pitchFamily="34" charset="0"/>
                <a:cs typeface="Times New Roman" pitchFamily="18" charset="0"/>
              </a:rPr>
              <a:t>o </a:t>
            </a:r>
            <a:r>
              <a:rPr lang="pl-PL" altLang="pl-PL" sz="1400" b="1" dirty="0">
                <a:ea typeface="Calibri" pitchFamily="34" charset="0"/>
                <a:cs typeface="Times New Roman" pitchFamily="18" charset="0"/>
              </a:rPr>
              <a:t>udostępnienie wykazu osób, które zostały przyjęte przed dniem głosowania, a nie były ujęte w wykazie przekazanym do Urzędu Miasta w celu sporządzenia spisu wyborców</a:t>
            </a:r>
            <a:r>
              <a:rPr lang="pl-PL" altLang="pl-PL" sz="1400" b="1" dirty="0" smtClean="0">
                <a:ea typeface="Calibri" pitchFamily="34" charset="0"/>
                <a:cs typeface="Times New Roman" pitchFamily="18" charset="0"/>
              </a:rPr>
              <a:t>.</a:t>
            </a:r>
            <a:endParaRPr lang="pl-PL" altLang="pl-PL" sz="1400" b="1" dirty="0">
              <a:ea typeface="Calibri" pitchFamily="34" charset="0"/>
              <a:cs typeface="Times New Roman" pitchFamily="18" charset="0"/>
            </a:endParaRPr>
          </a:p>
        </p:txBody>
      </p:sp>
      <p:sp>
        <p:nvSpPr>
          <p:cNvPr id="8" name="Prostokąt zaokrąglony 7"/>
          <p:cNvSpPr/>
          <p:nvPr/>
        </p:nvSpPr>
        <p:spPr>
          <a:xfrm>
            <a:off x="827584" y="5589240"/>
            <a:ext cx="7704856" cy="43204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Komisja nie dokonuje żadnych innych zmian w spisie </a:t>
            </a: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27</a:t>
            </a:fld>
            <a:endParaRPr lang="pl-PL" dirty="0"/>
          </a:p>
        </p:txBody>
      </p:sp>
      <p:sp>
        <p:nvSpPr>
          <p:cNvPr id="6" name="Symbol zastępczy zawartości 2"/>
          <p:cNvSpPr txBox="1">
            <a:spLocks/>
          </p:cNvSpPr>
          <p:nvPr/>
        </p:nvSpPr>
        <p:spPr>
          <a:xfrm>
            <a:off x="502920" y="530352"/>
            <a:ext cx="8029520" cy="5202904"/>
          </a:xfrm>
          <a:prstGeom prst="rect">
            <a:avLst/>
          </a:prstGeom>
          <a:ln>
            <a:noFill/>
          </a:ln>
        </p:spPr>
        <p:txBody>
          <a:bodyPr vert="horz" lIns="182880" tIns="91440" rIns="612000">
            <a:normAutofit fontScale="70000" lnSpcReduction="20000"/>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lang="pl-PL" sz="4400" b="1" dirty="0" smtClean="0"/>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2000" b="1" i="0" u="none" strike="noStrike" kern="1200" cap="none" spc="0" normalizeH="0" baseline="0" noProof="0" dirty="0" smtClean="0">
              <a:ln>
                <a:noFill/>
              </a:ln>
              <a:solidFill>
                <a:schemeClr val="tx1"/>
              </a:solidFill>
              <a:effectLst/>
              <a:uLnTx/>
              <a:uFillTx/>
              <a:latin typeface="+mn-lt"/>
              <a:ea typeface="+mn-ea"/>
              <a:cs typeface="+mn-cs"/>
            </a:endParaRPr>
          </a:p>
          <a:p>
            <a:pPr marL="745200" lvl="1" indent="-514350" algn="just">
              <a:lnSpc>
                <a:spcPct val="150000"/>
              </a:lnSpc>
              <a:spcBef>
                <a:spcPts val="250"/>
              </a:spcBef>
              <a:buClr>
                <a:srgbClr val="C00000"/>
              </a:buClr>
              <a:buSzPct val="80000"/>
              <a:buFont typeface="Wingdings" pitchFamily="2" charset="2"/>
              <a:buChar char="q"/>
            </a:pPr>
            <a:r>
              <a:rPr lang="pl-PL" sz="1700" dirty="0" smtClean="0"/>
              <a:t>członkowie Komisji oraz mężowie zaufania nie mogą udzielać technicznej pomocy </a:t>
            </a:r>
            <a:br>
              <a:rPr lang="pl-PL" sz="1700" dirty="0" smtClean="0"/>
            </a:br>
            <a:r>
              <a:rPr lang="pl-PL" sz="1700" dirty="0" smtClean="0"/>
              <a:t>w głosowaniu osobie niepełnosprawnej,</a:t>
            </a:r>
          </a:p>
          <a:p>
            <a:pPr marL="745200" lvl="1" indent="-514350" algn="just">
              <a:lnSpc>
                <a:spcPct val="150000"/>
              </a:lnSpc>
              <a:spcBef>
                <a:spcPts val="250"/>
              </a:spcBef>
              <a:buClr>
                <a:srgbClr val="C00000"/>
              </a:buClr>
              <a:buSzPct val="80000"/>
              <a:buFont typeface="Wingdings" pitchFamily="2" charset="2"/>
              <a:buChar char="q"/>
            </a:pPr>
            <a:r>
              <a:rPr lang="pl-PL" sz="1700" dirty="0" smtClean="0"/>
              <a:t>komisja zwraca uwagę, by wyborcy nie wynosili kart do głosowania poza lokal wyborczy. W przypadku gdy Komisja zauważy, że wyborca wyniósł kartę do głosowania na zewnątrz, lub otrzyma informację, że w lokalu lub poza nim oferowane jest odstąpienie karty, obowiązana jest niezwłocznie zawiadomić o tym Policję i fakt ten opisać w punkcie 21 protokołu głosowania,</a:t>
            </a:r>
          </a:p>
          <a:p>
            <a:pPr marL="745200" lvl="1" indent="-514350" algn="just">
              <a:lnSpc>
                <a:spcPct val="150000"/>
              </a:lnSpc>
              <a:spcBef>
                <a:spcPts val="250"/>
              </a:spcBef>
              <a:buClr>
                <a:srgbClr val="C00000"/>
              </a:buClr>
              <a:buSzPct val="80000"/>
              <a:buFont typeface="Wingdings" pitchFamily="2" charset="2"/>
              <a:buChar char="q"/>
            </a:pPr>
            <a:r>
              <a:rPr lang="pl-PL" sz="1700" dirty="0" smtClean="0"/>
              <a:t>komisja zwraca uwagę, by wyborcy nie wrzucali do urny innych przedmiotów niż karty do głosowania,</a:t>
            </a:r>
          </a:p>
          <a:p>
            <a:pPr marL="745200" lvl="1" indent="-514350" algn="just">
              <a:lnSpc>
                <a:spcPct val="150000"/>
              </a:lnSpc>
              <a:spcBef>
                <a:spcPts val="250"/>
              </a:spcBef>
              <a:buClr>
                <a:srgbClr val="C00000"/>
              </a:buClr>
              <a:buSzPct val="80000"/>
              <a:buFont typeface="Wingdings" pitchFamily="2" charset="2"/>
              <a:buChar char="q"/>
            </a:pPr>
            <a:r>
              <a:rPr lang="pl-PL" sz="1700" dirty="0" smtClean="0"/>
              <a:t>komisja na bieżąco sprawdza liczbę podpisów w spisie potwierdzających otrzymanie karty przez wyborców. Gdy liczba podpisów </a:t>
            </a:r>
            <a:r>
              <a:rPr lang="pl-PL" sz="1700" b="1" dirty="0" smtClean="0">
                <a:solidFill>
                  <a:srgbClr val="C00000"/>
                </a:solidFill>
              </a:rPr>
              <a:t>przekroczy 60%</a:t>
            </a:r>
            <a:r>
              <a:rPr lang="pl-PL" sz="1700" dirty="0" smtClean="0">
                <a:solidFill>
                  <a:srgbClr val="C00000"/>
                </a:solidFill>
              </a:rPr>
              <a:t> </a:t>
            </a:r>
            <a:r>
              <a:rPr lang="pl-PL" sz="1700" dirty="0" smtClean="0"/>
              <a:t>liczby otrzymanych przez Komisję kart do głosowania- powiadomienie Okręgowej Komisji Wyborczej </a:t>
            </a:r>
            <a:br>
              <a:rPr lang="pl-PL" sz="1700" dirty="0" smtClean="0"/>
            </a:br>
            <a:r>
              <a:rPr lang="pl-PL" sz="1700" dirty="0" smtClean="0"/>
              <a:t>o możliwej potrzebie uruchomienia dla niej kart z rezerwy. Gdy liczba podpisów </a:t>
            </a:r>
            <a:r>
              <a:rPr lang="pl-PL" sz="1700" b="1" dirty="0" smtClean="0">
                <a:solidFill>
                  <a:srgbClr val="C00000"/>
                </a:solidFill>
              </a:rPr>
              <a:t>przekroczy 80%  </a:t>
            </a:r>
            <a:r>
              <a:rPr lang="pl-PL" sz="1700" dirty="0" smtClean="0"/>
              <a:t>liczby otrzymanych przez Komisję kart do głosowania Komisja występuje za pośrednictwem pełnomocnika do Okręgowej Komisji Wyborczej </a:t>
            </a:r>
            <a:br>
              <a:rPr lang="pl-PL" sz="1700" dirty="0" smtClean="0"/>
            </a:br>
            <a:r>
              <a:rPr lang="pl-PL" sz="1700" dirty="0" smtClean="0"/>
              <a:t>o wydanie kart z rezerwy,</a:t>
            </a:r>
          </a:p>
          <a:p>
            <a:pPr marL="745200" lvl="1" indent="-514350" algn="just">
              <a:lnSpc>
                <a:spcPct val="150000"/>
              </a:lnSpc>
              <a:spcBef>
                <a:spcPts val="250"/>
              </a:spcBef>
              <a:buClr>
                <a:srgbClr val="C00000"/>
              </a:buClr>
              <a:buSzPct val="80000"/>
              <a:buFont typeface="Wingdings" pitchFamily="2" charset="2"/>
              <a:buChar char="q"/>
            </a:pPr>
            <a:r>
              <a:rPr lang="pl-PL" sz="1700" dirty="0" smtClean="0"/>
              <a:t>komisja czuwa, aby nie doszło do przepełnienia urny wyborczej. Otwieranie urny przy wykonywaniu tego zadania jest niedopuszczalne.</a:t>
            </a:r>
          </a:p>
          <a:p>
            <a:pPr marL="288000" indent="-514350" algn="ctr">
              <a:lnSpc>
                <a:spcPct val="160000"/>
              </a:lnSpc>
              <a:spcBef>
                <a:spcPts val="250"/>
              </a:spcBef>
              <a:buClr>
                <a:schemeClr val="accent1"/>
              </a:buClr>
              <a:buSzPct val="80000"/>
            </a:pPr>
            <a:endParaRPr lang="pl-PL" sz="2400" b="1" dirty="0" smtClean="0"/>
          </a:p>
          <a:p>
            <a:pPr marL="514350" marR="0" lvl="0" indent="-514350"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ytuł 1"/>
          <p:cNvSpPr txBox="1">
            <a:spLocks/>
          </p:cNvSpPr>
          <p:nvPr/>
        </p:nvSpPr>
        <p:spPr>
          <a:xfrm>
            <a:off x="467544" y="404664"/>
            <a:ext cx="8183880" cy="72008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none" spc="0" normalizeH="0" baseline="0" noProof="0" dirty="0" smtClean="0">
                <a:ln>
                  <a:noFill/>
                </a:ln>
                <a:solidFill>
                  <a:srgbClr val="C00000"/>
                </a:solidFill>
                <a:effectLst>
                  <a:outerShdw blurRad="53975" dist="22860" dir="5400000" algn="tl" rotWithShape="0">
                    <a:srgbClr val="000000">
                      <a:alpha val="55000"/>
                    </a:srgbClr>
                  </a:outerShdw>
                </a:effectLst>
                <a:uLnTx/>
                <a:uFillTx/>
                <a:latin typeface="+mj-lt"/>
                <a:ea typeface="+mj-ea"/>
                <a:cs typeface="+mj-cs"/>
              </a:rPr>
              <a:t>Zadania komisji w trakcie głosowania </a:t>
            </a:r>
            <a:endParaRPr kumimoji="0" lang="pl-PL" sz="2800" b="1" i="0" u="none" strike="noStrike" kern="1200" cap="none" spc="0" normalizeH="0" baseline="0" noProof="0" dirty="0">
              <a:ln>
                <a:noFill/>
              </a:ln>
              <a:solidFill>
                <a:srgbClr val="C00000"/>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940152" y="6111875"/>
            <a:ext cx="2408176"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28</a:t>
            </a:fld>
            <a:endParaRPr lang="pl-PL" dirty="0"/>
          </a:p>
        </p:txBody>
      </p:sp>
      <p:sp>
        <p:nvSpPr>
          <p:cNvPr id="6" name="Tytuł 1"/>
          <p:cNvSpPr txBox="1">
            <a:spLocks noGrp="1"/>
          </p:cNvSpPr>
          <p:nvPr>
            <p:ph type="title" idx="4294967295"/>
          </p:nvPr>
        </p:nvSpPr>
        <p:spPr>
          <a:xfrm>
            <a:off x="755576" y="548680"/>
            <a:ext cx="8027987" cy="771525"/>
          </a:xfrm>
        </p:spPr>
        <p:txBody>
          <a:bodyPr/>
          <a:lstStyle/>
          <a:p>
            <a:pPr algn="ctr" eaLnBrk="1" hangingPunct="1">
              <a:spcBef>
                <a:spcPts val="500"/>
              </a:spcBef>
            </a:pPr>
            <a:r>
              <a:rPr lang="pl-PL" altLang="pl-PL" sz="3600" b="1" dirty="0" smtClean="0">
                <a:solidFill>
                  <a:srgbClr val="C00000"/>
                </a:solidFill>
                <a:latin typeface="Arial" charset="0"/>
                <a:ea typeface="Microsoft YaHei" pitchFamily="34" charset="-122"/>
              </a:rPr>
              <a:t>Formy głosowania</a:t>
            </a:r>
          </a:p>
        </p:txBody>
      </p:sp>
      <p:sp>
        <p:nvSpPr>
          <p:cNvPr id="7" name="pole tekstowe 1"/>
          <p:cNvSpPr txBox="1">
            <a:spLocks noChangeArrowheads="1"/>
          </p:cNvSpPr>
          <p:nvPr/>
        </p:nvSpPr>
        <p:spPr bwMode="auto">
          <a:xfrm>
            <a:off x="323528" y="1484784"/>
            <a:ext cx="8316416" cy="4149080"/>
          </a:xfrm>
          <a:prstGeom prst="rect">
            <a:avLst/>
          </a:prstGeom>
          <a:noFill/>
          <a:ln>
            <a:noFill/>
          </a:ln>
          <a:extLst/>
        </p:spPr>
        <p:txBody>
          <a:bodyPr lIns="90000" tIns="45000" rIns="90000" bIns="45000"/>
          <a:lstStyle>
            <a:lvl1pPr marL="342900" indent="-34290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defRPr>
            </a:lvl1pPr>
            <a:lvl2pPr marL="742950" indent="-28575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lvl="1" eaLnBrk="1" hangingPunct="1">
              <a:spcBef>
                <a:spcPts val="500"/>
              </a:spcBef>
              <a:buFontTx/>
              <a:buChar char="•"/>
              <a:defRPr/>
            </a:pPr>
            <a:r>
              <a:rPr lang="pl-PL" altLang="pl-PL" sz="1600" b="1" dirty="0" smtClean="0">
                <a:latin typeface="+mn-lt"/>
                <a:ea typeface="Microsoft YaHei" panose="020B0503020204020204" pitchFamily="34" charset="-122"/>
              </a:rPr>
              <a:t>osobiście,</a:t>
            </a:r>
          </a:p>
          <a:p>
            <a:pPr lvl="1" eaLnBrk="1" hangingPunct="1">
              <a:spcBef>
                <a:spcPts val="500"/>
              </a:spcBef>
              <a:buFontTx/>
              <a:buChar char="•"/>
              <a:defRPr/>
            </a:pPr>
            <a:r>
              <a:rPr lang="pl-PL" altLang="pl-PL" sz="1600" b="1" dirty="0" smtClean="0">
                <a:latin typeface="+mn-lt"/>
                <a:ea typeface="Microsoft YaHei" panose="020B0503020204020204" pitchFamily="34" charset="-122"/>
              </a:rPr>
              <a:t>przez pełnomocnika,</a:t>
            </a:r>
          </a:p>
          <a:p>
            <a:pPr lvl="1" eaLnBrk="1" hangingPunct="1">
              <a:spcBef>
                <a:spcPts val="500"/>
              </a:spcBef>
              <a:buFontTx/>
              <a:buChar char="•"/>
              <a:defRPr/>
            </a:pPr>
            <a:r>
              <a:rPr lang="pl-PL" altLang="pl-PL" sz="1600" b="1" dirty="0" smtClean="0">
                <a:latin typeface="+mn-lt"/>
                <a:ea typeface="Microsoft YaHei" panose="020B0503020204020204" pitchFamily="34" charset="-122"/>
              </a:rPr>
              <a:t>korespondencyjnie.</a:t>
            </a:r>
          </a:p>
          <a:p>
            <a:pPr lvl="1" eaLnBrk="1" hangingPunct="1">
              <a:spcBef>
                <a:spcPts val="500"/>
              </a:spcBef>
              <a:buFontTx/>
              <a:buChar char="•"/>
              <a:defRPr/>
            </a:pPr>
            <a:endParaRPr lang="pl-PL" altLang="pl-PL" sz="1600" b="1" dirty="0" smtClean="0">
              <a:latin typeface="+mn-lt"/>
              <a:ea typeface="Microsoft YaHei" panose="020B0503020204020204" pitchFamily="34" charset="-122"/>
            </a:endParaRPr>
          </a:p>
          <a:p>
            <a:pPr algn="ctr" eaLnBrk="1" hangingPunct="1">
              <a:spcBef>
                <a:spcPct val="0"/>
              </a:spcBef>
              <a:defRPr/>
            </a:pPr>
            <a:r>
              <a:rPr lang="pl-PL" altLang="pl-PL" sz="2000" b="1" dirty="0" smtClean="0">
                <a:solidFill>
                  <a:srgbClr val="C00000"/>
                </a:solidFill>
                <a:latin typeface="+mn-lt"/>
              </a:rPr>
              <a:t>Głosowanie na podstawie zaświadczenia </a:t>
            </a:r>
          </a:p>
          <a:p>
            <a:pPr algn="ctr" eaLnBrk="1" hangingPunct="1">
              <a:spcBef>
                <a:spcPct val="0"/>
              </a:spcBef>
              <a:defRPr/>
            </a:pPr>
            <a:r>
              <a:rPr lang="pl-PL" altLang="pl-PL" sz="2000" b="1" dirty="0" smtClean="0">
                <a:solidFill>
                  <a:srgbClr val="C00000"/>
                </a:solidFill>
                <a:latin typeface="+mn-lt"/>
              </a:rPr>
              <a:t>o prawie do głosowania  </a:t>
            </a:r>
          </a:p>
          <a:p>
            <a:pPr algn="just"/>
            <a:r>
              <a:rPr lang="pl-PL" altLang="pl-PL" sz="1600" dirty="0" smtClean="0">
                <a:latin typeface="+mn-lt"/>
              </a:rPr>
              <a:t>		Wyborca zmieniający miejsce pobytu przed dniem wyborów otrzymuje na wniosek zgłoszony pisemnie, telefaksem lub w formie elektronicznej, przed sporządzeniem spisu wyborców – na podstawie rejestru wyborców, a po sporządzeniu spisu wyborców – na podstawie spisu wyborców, </a:t>
            </a:r>
            <a:r>
              <a:rPr lang="pl-PL" altLang="pl-PL" sz="1600" b="1" dirty="0" smtClean="0">
                <a:solidFill>
                  <a:srgbClr val="C00000"/>
                </a:solidFill>
                <a:latin typeface="+mn-lt"/>
              </a:rPr>
              <a:t>zaświadczenie o prawie do głosowania w miejscu pobytu w dniu wyborów.</a:t>
            </a:r>
          </a:p>
          <a:p>
            <a:pPr algn="ctr" eaLnBrk="0" hangingPunct="0"/>
            <a:r>
              <a:rPr lang="pl-PL" altLang="pl-PL" sz="1600" dirty="0" smtClean="0">
                <a:latin typeface="+mn-lt"/>
              </a:rPr>
              <a:t>		Zaświadczenie, o którym mowa  wydaje urząd gminy.</a:t>
            </a:r>
          </a:p>
          <a:p>
            <a:pPr algn="ctr" eaLnBrk="0" hangingPunct="0"/>
            <a:r>
              <a:rPr lang="pl-PL" altLang="pl-PL" sz="1600" dirty="0" smtClean="0">
                <a:latin typeface="+mn-lt"/>
              </a:rPr>
              <a:t>		Zaświadczenia opatrzone są hologramem oraz zawierają datę głosowania.</a:t>
            </a:r>
          </a:p>
          <a:p>
            <a:pPr algn="ctr"/>
            <a:endParaRPr lang="pl-PL" altLang="pl-PL" sz="1600" b="1" dirty="0" smtClean="0">
              <a:latin typeface="+mn-lt"/>
            </a:endParaRPr>
          </a:p>
          <a:p>
            <a:pPr algn="just">
              <a:spcBef>
                <a:spcPct val="0"/>
              </a:spcBef>
              <a:buFont typeface="Wingdings" panose="05000000000000000000" pitchFamily="2" charset="2"/>
              <a:buChar char="Ø"/>
              <a:defRPr/>
            </a:pPr>
            <a:endParaRPr lang="pl-PL" altLang="pl-PL" sz="1600" b="1" dirty="0" smtClean="0">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ymbol zastępczy stopki 5"/>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11" name="Symbol zastępczy numeru slajdu 10"/>
          <p:cNvSpPr>
            <a:spLocks noGrp="1"/>
          </p:cNvSpPr>
          <p:nvPr>
            <p:ph type="sldNum" sz="quarter" idx="12"/>
          </p:nvPr>
        </p:nvSpPr>
        <p:spPr/>
        <p:txBody>
          <a:bodyPr/>
          <a:lstStyle/>
          <a:p>
            <a:fld id="{589B7C76-EFF2-4CD8-A475-4750F11B4BC6}" type="slidenum">
              <a:rPr lang="pl-PL" smtClean="0"/>
              <a:pPr/>
              <a:t>29</a:t>
            </a:fld>
            <a:endParaRPr lang="pl-PL" dirty="0"/>
          </a:p>
        </p:txBody>
      </p:sp>
      <p:sp>
        <p:nvSpPr>
          <p:cNvPr id="12" name="Symbol zastępczy zawartości 2"/>
          <p:cNvSpPr txBox="1">
            <a:spLocks/>
          </p:cNvSpPr>
          <p:nvPr/>
        </p:nvSpPr>
        <p:spPr>
          <a:xfrm>
            <a:off x="395536" y="0"/>
            <a:ext cx="8183880" cy="5949280"/>
          </a:xfrm>
          <a:prstGeom prst="rect">
            <a:avLst/>
          </a:prstGeom>
          <a:ln>
            <a:noFill/>
          </a:ln>
        </p:spPr>
        <p:txBody>
          <a:bodyPr vert="horz" lIns="182880" tIns="91440">
            <a:normAutofit fontScale="25000" lnSpcReduction="20000"/>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4400" b="1"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2000" b="1" i="0" u="none" strike="noStrike" kern="1200" cap="none" spc="0" normalizeH="0" baseline="0" noProof="0" dirty="0" smtClean="0">
              <a:ln>
                <a:noFill/>
              </a:ln>
              <a:solidFill>
                <a:schemeClr val="tx1"/>
              </a:solidFill>
              <a:effectLst/>
              <a:uLnTx/>
              <a:uFillTx/>
              <a:latin typeface="+mn-lt"/>
              <a:ea typeface="+mn-ea"/>
              <a:cs typeface="+mn-cs"/>
            </a:endParaRPr>
          </a:p>
          <a:p>
            <a:pPr marL="514350" indent="-514350" algn="ctr">
              <a:spcBef>
                <a:spcPts val="250"/>
              </a:spcBef>
              <a:buClr>
                <a:schemeClr val="accent1"/>
              </a:buClr>
              <a:buSzPct val="80000"/>
            </a:pPr>
            <a:endParaRPr kumimoji="0" lang="pl-PL" sz="4200" b="0" i="0" u="none" strike="noStrike" kern="1200" cap="none" spc="0" normalizeH="0" noProof="0" dirty="0" smtClean="0">
              <a:ln>
                <a:noFill/>
              </a:ln>
              <a:solidFill>
                <a:srgbClr val="C00000"/>
              </a:solidFill>
              <a:effectLst/>
              <a:uLnTx/>
              <a:uFillTx/>
              <a:latin typeface="+mn-lt"/>
              <a:ea typeface="+mn-ea"/>
              <a:cs typeface="+mn-cs"/>
            </a:endParaRPr>
          </a:p>
          <a:p>
            <a:pPr marL="514350" indent="-514350" algn="ctr">
              <a:spcBef>
                <a:spcPts val="250"/>
              </a:spcBef>
              <a:buClr>
                <a:schemeClr val="accent1"/>
              </a:buClr>
              <a:buSzPct val="80000"/>
            </a:pPr>
            <a:r>
              <a:rPr kumimoji="0" lang="pl-PL" sz="4200" b="0" i="0" u="none" strike="noStrike" kern="1200" cap="none" spc="0" normalizeH="0" noProof="0" dirty="0" smtClean="0">
                <a:ln>
                  <a:noFill/>
                </a:ln>
                <a:solidFill>
                  <a:srgbClr val="C00000"/>
                </a:solidFill>
                <a:effectLst/>
                <a:uLnTx/>
                <a:uFillTx/>
                <a:latin typeface="+mn-lt"/>
                <a:ea typeface="+mn-ea"/>
                <a:cs typeface="+mn-cs"/>
              </a:rPr>
              <a:t> </a:t>
            </a:r>
            <a:r>
              <a:rPr lang="pl-PL" sz="9600" b="1" noProof="0" dirty="0" smtClean="0">
                <a:solidFill>
                  <a:srgbClr val="C00000"/>
                </a:solidFill>
              </a:rPr>
              <a:t>Głosowanie przez pełnomocnika</a:t>
            </a:r>
            <a:r>
              <a:rPr lang="pl-PL" sz="4200" b="1" noProof="0" dirty="0" smtClean="0"/>
              <a:t/>
            </a:r>
            <a:br>
              <a:rPr lang="pl-PL" sz="4200" b="1" noProof="0" dirty="0" smtClean="0"/>
            </a:br>
            <a:endParaRPr lang="pl-PL" sz="2400" b="1" dirty="0" smtClean="0"/>
          </a:p>
          <a:p>
            <a:pPr algn="just">
              <a:lnSpc>
                <a:spcPct val="120000"/>
              </a:lnSpc>
            </a:pPr>
            <a:r>
              <a:rPr lang="pl-PL" sz="4800" dirty="0" smtClean="0"/>
              <a:t>Za wyborcę może głosować pełnomocnik na podstawie Aktu Pełnomocnictwa udzielonego przez wyborcę. Akt pełnomocnictwa sporządzony przed pierwszym głosowaniem dotyczy także ewentualnego ponownego głosowania.</a:t>
            </a:r>
          </a:p>
          <a:p>
            <a:pPr algn="just">
              <a:lnSpc>
                <a:spcPct val="120000"/>
              </a:lnSpc>
            </a:pPr>
            <a:endParaRPr lang="pl-PL" sz="4800" dirty="0" smtClean="0"/>
          </a:p>
          <a:p>
            <a:pPr algn="just">
              <a:lnSpc>
                <a:spcPct val="120000"/>
              </a:lnSpc>
            </a:pPr>
            <a:r>
              <a:rPr lang="pl-PL" sz="4800" u="sng" dirty="0" smtClean="0"/>
              <a:t>Wygaśnięcie</a:t>
            </a:r>
            <a:r>
              <a:rPr lang="pl-PL" sz="4800" dirty="0" smtClean="0"/>
              <a:t> pełnomocnictwa – w przypadku kiedy wyborca głosuje osobiście</a:t>
            </a:r>
          </a:p>
          <a:p>
            <a:pPr algn="just">
              <a:lnSpc>
                <a:spcPct val="120000"/>
              </a:lnSpc>
            </a:pPr>
            <a:endParaRPr lang="pl-PL" sz="4800" dirty="0" smtClean="0"/>
          </a:p>
          <a:p>
            <a:pPr algn="just">
              <a:lnSpc>
                <a:spcPct val="120000"/>
              </a:lnSpc>
            </a:pPr>
            <a:r>
              <a:rPr lang="pl-PL" sz="4800" u="sng" dirty="0" smtClean="0"/>
              <a:t>Cofnięcie</a:t>
            </a:r>
            <a:r>
              <a:rPr lang="pl-PL" sz="4800" dirty="0" smtClean="0"/>
              <a:t> pełnomocnictwa – wyborca doręcza oświadczenie o cofnięciu pełnomocnictwa</a:t>
            </a:r>
          </a:p>
          <a:p>
            <a:pPr algn="just">
              <a:lnSpc>
                <a:spcPct val="120000"/>
              </a:lnSpc>
            </a:pPr>
            <a:endParaRPr lang="pl-PL" sz="4800" dirty="0" smtClean="0"/>
          </a:p>
          <a:p>
            <a:pPr algn="just">
              <a:lnSpc>
                <a:spcPct val="120000"/>
              </a:lnSpc>
            </a:pPr>
            <a:r>
              <a:rPr lang="pl-PL" sz="4800" dirty="0" smtClean="0"/>
              <a:t>Przed wydaniem karty do głosowania sprawdzamy:</a:t>
            </a:r>
          </a:p>
          <a:p>
            <a:pPr lvl="1" algn="just">
              <a:lnSpc>
                <a:spcPct val="170000"/>
              </a:lnSpc>
              <a:buClr>
                <a:schemeClr val="tx1"/>
              </a:buClr>
              <a:buFont typeface="Wingdings" pitchFamily="2" charset="2"/>
              <a:buChar char="ü"/>
            </a:pPr>
            <a:r>
              <a:rPr lang="pl-PL" sz="4800" b="1" dirty="0" smtClean="0">
                <a:solidFill>
                  <a:srgbClr val="C00000"/>
                </a:solidFill>
              </a:rPr>
              <a:t>   czy wyborca, który udzielił pełnomocnictwa jest ujęty w spisie i czy nie zagłosował osobiście, </a:t>
            </a:r>
          </a:p>
          <a:p>
            <a:pPr lvl="1" algn="just">
              <a:lnSpc>
                <a:spcPct val="170000"/>
              </a:lnSpc>
              <a:buClr>
                <a:schemeClr val="tx1"/>
              </a:buClr>
              <a:buFont typeface="Wingdings" pitchFamily="2" charset="2"/>
              <a:buChar char="ü"/>
            </a:pPr>
            <a:r>
              <a:rPr lang="pl-PL" sz="4800" b="1" dirty="0" smtClean="0">
                <a:solidFill>
                  <a:srgbClr val="C00000"/>
                </a:solidFill>
              </a:rPr>
              <a:t>   czy w spisie nie odnotowano, że pełnomocnictwo wygasło z innej przyczyny lub    zostało cofnięte.</a:t>
            </a:r>
          </a:p>
          <a:p>
            <a:pPr algn="just">
              <a:lnSpc>
                <a:spcPct val="120000"/>
              </a:lnSpc>
            </a:pPr>
            <a:r>
              <a:rPr lang="pl-PL" sz="4800" dirty="0" smtClean="0"/>
              <a:t>W przypadku gdy nie zaistnieje żadna z ww. sytuacji należy:</a:t>
            </a:r>
          </a:p>
          <a:p>
            <a:pPr lvl="2" algn="just">
              <a:lnSpc>
                <a:spcPct val="170000"/>
              </a:lnSpc>
              <a:buFont typeface="Wingdings" pitchFamily="2" charset="2"/>
              <a:buChar char="v"/>
            </a:pPr>
            <a:r>
              <a:rPr lang="pl-PL" sz="4800" dirty="0" smtClean="0"/>
              <a:t> wpisać imię i nazwisko pełnomocnika w rubryce „Uwagi” w pozycji, w której umieszczono nazwisko   wyborcy wraz z oznaczeniem „pełnomocnik”,</a:t>
            </a:r>
          </a:p>
          <a:p>
            <a:pPr lvl="2" algn="just">
              <a:lnSpc>
                <a:spcPct val="170000"/>
              </a:lnSpc>
              <a:buFont typeface="Wingdings" pitchFamily="2" charset="2"/>
              <a:buChar char="v"/>
            </a:pPr>
            <a:r>
              <a:rPr lang="pl-PL" sz="4800" dirty="0" smtClean="0"/>
              <a:t> akt pełnomocnictwa załączyć do spisu,</a:t>
            </a:r>
          </a:p>
          <a:p>
            <a:pPr lvl="2" algn="just">
              <a:lnSpc>
                <a:spcPct val="170000"/>
              </a:lnSpc>
              <a:buFont typeface="Wingdings" pitchFamily="2" charset="2"/>
              <a:buChar char="v"/>
            </a:pPr>
            <a:r>
              <a:rPr lang="pl-PL" sz="4800" dirty="0" smtClean="0"/>
              <a:t> wydać pełnomocnikowi kartę do głosowania,</a:t>
            </a:r>
          </a:p>
          <a:p>
            <a:pPr lvl="2" algn="just">
              <a:lnSpc>
                <a:spcPct val="170000"/>
              </a:lnSpc>
              <a:buFont typeface="Wingdings" pitchFamily="2" charset="2"/>
              <a:buChar char="v"/>
            </a:pPr>
            <a:r>
              <a:rPr lang="pl-PL" sz="4800" dirty="0" smtClean="0"/>
              <a:t> odnotować fakt głosowania przez pełnomocnika na liście wyborców, którzy udzielili pełnomocnictwa do  głosowania w ich imieniu.</a:t>
            </a:r>
          </a:p>
          <a:p>
            <a:pPr marL="0" lvl="2" algn="just">
              <a:lnSpc>
                <a:spcPct val="120000"/>
              </a:lnSpc>
            </a:pPr>
            <a:r>
              <a:rPr lang="pl-PL" sz="4800" dirty="0" smtClean="0"/>
              <a:t>Pełnomocnik potwierdza otrzymanie karty </a:t>
            </a:r>
            <a:r>
              <a:rPr lang="pl-PL" sz="4800" b="1" dirty="0" smtClean="0">
                <a:solidFill>
                  <a:srgbClr val="C00000"/>
                </a:solidFill>
              </a:rPr>
              <a:t>własnym, czytelnym podpisem </a:t>
            </a:r>
            <a:r>
              <a:rPr lang="pl-PL" sz="4800" dirty="0" smtClean="0"/>
              <a:t>w rubryce spisu, w której umieszczono wyborcę udzielającego pełnomocnictwa.</a:t>
            </a:r>
          </a:p>
          <a:p>
            <a:pPr marL="514350" indent="-514350">
              <a:lnSpc>
                <a:spcPct val="120000"/>
              </a:lnSpc>
              <a:spcBef>
                <a:spcPts val="250"/>
              </a:spcBef>
              <a:buClr>
                <a:schemeClr val="accent1"/>
              </a:buClr>
              <a:buSzPct val="80000"/>
            </a:pPr>
            <a:endParaRPr lang="pl-PL" sz="2400" dirty="0" smtClean="0"/>
          </a:p>
          <a:p>
            <a:pPr marL="514350" indent="-514350" algn="ctr">
              <a:lnSpc>
                <a:spcPct val="120000"/>
              </a:lnSpc>
              <a:spcBef>
                <a:spcPts val="250"/>
              </a:spcBef>
              <a:buClr>
                <a:schemeClr val="accent1"/>
              </a:buClr>
              <a:buSzPct val="80000"/>
            </a:pPr>
            <a:endParaRPr lang="pl-PL" sz="2400" b="1" dirty="0" smtClean="0"/>
          </a:p>
          <a:p>
            <a:pPr marL="514350" marR="0" lvl="0" indent="-514350"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a:t>
            </a:fld>
            <a:endParaRPr lang="pl-PL" dirty="0"/>
          </a:p>
        </p:txBody>
      </p:sp>
      <p:sp>
        <p:nvSpPr>
          <p:cNvPr id="6" name="Dowolny kształt 2"/>
          <p:cNvSpPr>
            <a:spLocks/>
          </p:cNvSpPr>
          <p:nvPr/>
        </p:nvSpPr>
        <p:spPr bwMode="auto">
          <a:xfrm>
            <a:off x="899592" y="1268760"/>
            <a:ext cx="6948264" cy="4608512"/>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p:spPr>
        <p:txBody>
          <a:bodyPr/>
          <a:lstStyle>
            <a:lvl1pPr marL="457200" indent="-455613">
              <a:spcBef>
                <a:spcPts val="800"/>
              </a:spcBef>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000000"/>
                </a:solidFill>
                <a:latin typeface="Calibri" panose="020F0502020204030204" pitchFamily="34" charset="0"/>
              </a:defRPr>
            </a:lvl1pPr>
            <a:lvl2pPr>
              <a:spcBef>
                <a:spcPct val="20000"/>
              </a:spcBef>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chemeClr val="tx1"/>
                </a:solidFill>
                <a:latin typeface="Arial" panose="020B0604020202020204" pitchFamily="34" charset="0"/>
              </a:defRPr>
            </a:lvl2pPr>
            <a:lvl3pPr marL="1028700" indent="-342900">
              <a:spcBef>
                <a:spcPct val="20000"/>
              </a:spcBef>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panose="020B0604020202020204" pitchFamily="34" charset="0"/>
              </a:defRPr>
            </a:lvl3pPr>
            <a:lvl4pPr marL="1600200" indent="-228600">
              <a:spcBef>
                <a:spcPct val="20000"/>
              </a:spcBef>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Arial" panose="020B0604020202020204" pitchFamily="34" charset="0"/>
              </a:defRPr>
            </a:lvl4pPr>
            <a:lvl5pPr marL="2057400" indent="-228600">
              <a:spcBef>
                <a:spcPct val="20000"/>
              </a:spcBef>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chemeClr val="tx1"/>
                </a:solidFill>
                <a:latin typeface="Arial" panose="020B0604020202020204" pitchFamily="34" charset="0"/>
              </a:defRPr>
            </a:lvl9pPr>
          </a:lstStyle>
          <a:p>
            <a:pPr marL="458787" indent="-457200" eaLnBrk="1" hangingPunct="1">
              <a:spcBef>
                <a:spcPts val="500"/>
              </a:spcBef>
              <a:buFont typeface="Wingdings" panose="05000000000000000000" pitchFamily="2" charset="2"/>
              <a:buChar char="Ø"/>
              <a:defRPr/>
            </a:pPr>
            <a:endParaRPr lang="pl-PL" altLang="pl-PL" sz="2800" b="1" dirty="0">
              <a:latin typeface="+mn-lt"/>
              <a:ea typeface="Microsoft YaHei" panose="020B0503020204020204" pitchFamily="34" charset="-122"/>
            </a:endParaRPr>
          </a:p>
          <a:p>
            <a:pPr marL="458787" indent="-457200" algn="just" eaLnBrk="1" hangingPunct="1">
              <a:spcBef>
                <a:spcPts val="500"/>
              </a:spcBef>
              <a:buFont typeface="Wingdings" panose="05000000000000000000" pitchFamily="2" charset="2"/>
              <a:buChar char="Ø"/>
              <a:defRPr/>
            </a:pPr>
            <a:r>
              <a:rPr lang="pl-PL" altLang="pl-PL" sz="1600" dirty="0" smtClean="0">
                <a:latin typeface="+mn-lt"/>
                <a:ea typeface="Microsoft YaHei" panose="020B0503020204020204" pitchFamily="34" charset="-122"/>
              </a:rPr>
              <a:t>zryczałtowana dieta członka komisji za czas związany </a:t>
            </a:r>
            <a:br>
              <a:rPr lang="pl-PL" altLang="pl-PL" sz="1600" dirty="0" smtClean="0">
                <a:latin typeface="+mn-lt"/>
                <a:ea typeface="Microsoft YaHei" panose="020B0503020204020204" pitchFamily="34" charset="-122"/>
              </a:rPr>
            </a:br>
            <a:r>
              <a:rPr lang="pl-PL" altLang="pl-PL" sz="1600" dirty="0" smtClean="0">
                <a:latin typeface="+mn-lt"/>
                <a:ea typeface="Microsoft YaHei" panose="020B0503020204020204" pitchFamily="34" charset="-122"/>
              </a:rPr>
              <a:t>z przeprowadzeniem głosowania oraz ustaleniem wyników głosowania wynosi dla:</a:t>
            </a:r>
          </a:p>
          <a:p>
            <a:pPr lvl="2" eaLnBrk="1" hangingPunct="1">
              <a:spcBef>
                <a:spcPts val="500"/>
              </a:spcBef>
              <a:buClr>
                <a:srgbClr val="C00000"/>
              </a:buClr>
              <a:buFont typeface="Wingdings" panose="05000000000000000000" pitchFamily="2" charset="2"/>
              <a:buChar char="v"/>
              <a:defRPr/>
            </a:pPr>
            <a:r>
              <a:rPr lang="pl-PL" altLang="pl-PL" sz="1600" dirty="0" smtClean="0">
                <a:solidFill>
                  <a:srgbClr val="000000"/>
                </a:solidFill>
                <a:latin typeface="+mn-lt"/>
                <a:ea typeface="Microsoft YaHei" panose="020B0503020204020204" pitchFamily="34" charset="-122"/>
              </a:rPr>
              <a:t> przewodniczącego				       200 zł,</a:t>
            </a:r>
          </a:p>
          <a:p>
            <a:pPr lvl="2" eaLnBrk="1" hangingPunct="1">
              <a:spcBef>
                <a:spcPts val="500"/>
              </a:spcBef>
              <a:buClr>
                <a:srgbClr val="C00000"/>
              </a:buClr>
              <a:buFont typeface="Wingdings" panose="05000000000000000000" pitchFamily="2" charset="2"/>
              <a:buChar char="v"/>
              <a:defRPr/>
            </a:pPr>
            <a:r>
              <a:rPr lang="pl-PL" altLang="pl-PL" sz="1600" dirty="0" smtClean="0">
                <a:solidFill>
                  <a:srgbClr val="000000"/>
                </a:solidFill>
                <a:latin typeface="+mn-lt"/>
                <a:ea typeface="Microsoft YaHei" panose="020B0503020204020204" pitchFamily="34" charset="-122"/>
              </a:rPr>
              <a:t> zastępcy przewodniczącego			180 zł,</a:t>
            </a:r>
          </a:p>
          <a:p>
            <a:pPr lvl="2" eaLnBrk="1" hangingPunct="1">
              <a:spcBef>
                <a:spcPts val="500"/>
              </a:spcBef>
              <a:buClr>
                <a:srgbClr val="C00000"/>
              </a:buClr>
              <a:buFont typeface="Wingdings" panose="05000000000000000000" pitchFamily="2" charset="2"/>
              <a:buChar char="v"/>
              <a:defRPr/>
            </a:pPr>
            <a:r>
              <a:rPr lang="pl-PL" altLang="pl-PL" sz="1600" dirty="0" smtClean="0">
                <a:solidFill>
                  <a:srgbClr val="000000"/>
                </a:solidFill>
                <a:latin typeface="+mn-lt"/>
                <a:ea typeface="Microsoft YaHei" panose="020B0503020204020204" pitchFamily="34" charset="-122"/>
              </a:rPr>
              <a:t> członka							160 zł,</a:t>
            </a:r>
          </a:p>
          <a:p>
            <a:pPr marL="685800" lvl="2" indent="0" eaLnBrk="1" hangingPunct="1">
              <a:spcBef>
                <a:spcPts val="500"/>
              </a:spcBef>
              <a:buClr>
                <a:srgbClr val="000000"/>
              </a:buClr>
              <a:buFontTx/>
              <a:buNone/>
              <a:defRPr/>
            </a:pPr>
            <a:endParaRPr lang="pl-PL" altLang="pl-PL" sz="1600" dirty="0" smtClean="0">
              <a:solidFill>
                <a:srgbClr val="000000"/>
              </a:solidFill>
              <a:latin typeface="+mn-lt"/>
              <a:ea typeface="Microsoft YaHei" panose="020B0503020204020204" pitchFamily="34" charset="-122"/>
            </a:endParaRPr>
          </a:p>
          <a:p>
            <a:pPr marL="342900" lvl="1" indent="-342900" algn="just" eaLnBrk="1" hangingPunct="1">
              <a:spcBef>
                <a:spcPts val="500"/>
              </a:spcBef>
              <a:buClr>
                <a:srgbClr val="000000"/>
              </a:buClr>
              <a:buFont typeface="Wingdings" panose="05000000000000000000" pitchFamily="2" charset="2"/>
              <a:buChar char="Ø"/>
              <a:defRPr/>
            </a:pPr>
            <a:r>
              <a:rPr lang="pl-PL" altLang="pl-PL" sz="1600" dirty="0" smtClean="0">
                <a:solidFill>
                  <a:srgbClr val="000000"/>
                </a:solidFill>
                <a:latin typeface="+mn-lt"/>
                <a:ea typeface="Microsoft YaHei" panose="020B0503020204020204" pitchFamily="34" charset="-122"/>
              </a:rPr>
              <a:t>do 5 dni zwolnienia od pracy z zachowaniem prawa do świadczeń </a:t>
            </a:r>
            <a:r>
              <a:rPr lang="pl-PL" altLang="pl-PL" sz="1600" dirty="0" smtClean="0">
                <a:latin typeface="+mn-lt"/>
                <a:ea typeface="Microsoft YaHei" panose="020B0503020204020204" pitchFamily="34" charset="-122"/>
              </a:rPr>
              <a:t>z ubezpieczenia społecznego oraz uprawnień ze stosunku pracy,  z wyjątkiem prawa do wynagrodzenia </a:t>
            </a:r>
            <a:br>
              <a:rPr lang="pl-PL" altLang="pl-PL" sz="1600" dirty="0" smtClean="0">
                <a:latin typeface="+mn-lt"/>
                <a:ea typeface="Microsoft YaHei" panose="020B0503020204020204" pitchFamily="34" charset="-122"/>
              </a:rPr>
            </a:br>
            <a:r>
              <a:rPr lang="pl-PL" altLang="pl-PL" sz="1600" dirty="0" smtClean="0">
                <a:latin typeface="+mn-lt"/>
                <a:ea typeface="Microsoft YaHei" panose="020B0503020204020204" pitchFamily="34" charset="-122"/>
              </a:rPr>
              <a:t>w związku z wykonywaniem zadań.</a:t>
            </a:r>
            <a:r>
              <a:rPr lang="pl-PL" altLang="pl-PL" sz="1600" dirty="0" smtClean="0">
                <a:solidFill>
                  <a:srgbClr val="7030A0"/>
                </a:solidFill>
                <a:latin typeface="+mn-lt"/>
                <a:ea typeface="Microsoft YaHei" panose="020B0503020204020204" pitchFamily="34" charset="-122"/>
              </a:rPr>
              <a:t>  </a:t>
            </a:r>
            <a:endParaRPr lang="pl-PL" altLang="pl-PL" sz="1600" dirty="0" smtClean="0">
              <a:solidFill>
                <a:srgbClr val="FF0000"/>
              </a:solidFill>
              <a:latin typeface="+mn-lt"/>
              <a:ea typeface="Microsoft YaHei" panose="020B0503020204020204" pitchFamily="34" charset="-122"/>
            </a:endParaRPr>
          </a:p>
          <a:p>
            <a:pPr eaLnBrk="1" hangingPunct="1">
              <a:spcBef>
                <a:spcPts val="500"/>
              </a:spcBef>
              <a:defRPr/>
            </a:pPr>
            <a:r>
              <a:rPr lang="pl-PL" altLang="pl-PL" sz="1600" dirty="0" smtClean="0">
                <a:solidFill>
                  <a:srgbClr val="FF0000"/>
                </a:solidFill>
                <a:latin typeface="+mn-lt"/>
                <a:ea typeface="Microsoft YaHei" panose="020B0503020204020204" pitchFamily="34" charset="-122"/>
              </a:rPr>
              <a:t> </a:t>
            </a:r>
          </a:p>
        </p:txBody>
      </p:sp>
      <p:sp>
        <p:nvSpPr>
          <p:cNvPr id="7" name="Dowolny kształt 1"/>
          <p:cNvSpPr>
            <a:spLocks noChangeArrowheads="1"/>
          </p:cNvSpPr>
          <p:nvPr/>
        </p:nvSpPr>
        <p:spPr bwMode="auto">
          <a:xfrm>
            <a:off x="611560" y="692696"/>
            <a:ext cx="7740352" cy="792088"/>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anchor="ct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200" b="1" dirty="0">
                <a:solidFill>
                  <a:srgbClr val="C00000"/>
                </a:solidFill>
                <a:latin typeface="Calibri" pitchFamily="34" charset="0"/>
                <a:ea typeface="Microsoft YaHei" pitchFamily="34" charset="-122"/>
              </a:rPr>
              <a:t>Uprawnienia członków komisji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928794" y="357167"/>
            <a:ext cx="5286413" cy="6030654"/>
          </a:xfrm>
          <a:prstGeom prst="rect">
            <a:avLst/>
          </a:prstGeom>
          <a:noFill/>
          <a:ln w="9525">
            <a:solidFill>
              <a:schemeClr val="tx1">
                <a:lumMod val="95000"/>
                <a:lumOff val="5000"/>
              </a:schemeClr>
            </a:solidFill>
            <a:miter lim="800000"/>
            <a:headEnd/>
            <a:tailEnd/>
          </a:ln>
        </p:spPr>
      </p:pic>
      <p:sp>
        <p:nvSpPr>
          <p:cNvPr id="5" name="Symbol zastępczy numeru slajdu 4"/>
          <p:cNvSpPr>
            <a:spLocks noGrp="1"/>
          </p:cNvSpPr>
          <p:nvPr>
            <p:ph type="sldNum" sz="quarter" idx="12"/>
          </p:nvPr>
        </p:nvSpPr>
        <p:spPr/>
        <p:txBody>
          <a:bodyPr/>
          <a:lstStyle/>
          <a:p>
            <a:fld id="{589B7C76-EFF2-4CD8-A475-4750F11B4BC6}" type="slidenum">
              <a:rPr lang="pl-PL" smtClean="0"/>
              <a:pPr/>
              <a:t>30</a:t>
            </a:fld>
            <a:endParaRPr lang="pl-PL" dirty="0"/>
          </a:p>
        </p:txBody>
      </p:sp>
      <p:sp>
        <p:nvSpPr>
          <p:cNvPr id="2" name="Tytuł 1"/>
          <p:cNvSpPr>
            <a:spLocks noGrp="1"/>
          </p:cNvSpPr>
          <p:nvPr>
            <p:ph type="title" idx="4294967295"/>
          </p:nvPr>
        </p:nvSpPr>
        <p:spPr>
          <a:xfrm rot="1593310">
            <a:off x="0" y="2530475"/>
            <a:ext cx="8689975" cy="1050925"/>
          </a:xfrm>
        </p:spPr>
        <p:txBody>
          <a:bodyPr>
            <a:normAutofit fontScale="90000"/>
          </a:bodyPr>
          <a:lstStyle/>
          <a:p>
            <a:pPr algn="ctr"/>
            <a:r>
              <a:rPr lang="pl-PL" spc="1500" dirty="0" smtClean="0">
                <a:solidFill>
                  <a:srgbClr val="C00000"/>
                </a:solidFill>
                <a:effectLst>
                  <a:outerShdw blurRad="38100" dist="38100" dir="2700000" algn="tl">
                    <a:srgbClr val="000000">
                      <a:alpha val="43137"/>
                    </a:srgbClr>
                  </a:outerShdw>
                </a:effectLst>
              </a:rPr>
              <a:t>Akt</a:t>
            </a:r>
            <a:r>
              <a:rPr lang="pl-PL" spc="1500" dirty="0" smtClean="0">
                <a:effectLst>
                  <a:outerShdw blurRad="38100" dist="38100" dir="2700000" algn="tl">
                    <a:srgbClr val="000000">
                      <a:alpha val="43137"/>
                    </a:srgbClr>
                  </a:outerShdw>
                </a:effectLst>
              </a:rPr>
              <a:t> </a:t>
            </a:r>
            <a:r>
              <a:rPr lang="pl-PL" spc="1500" dirty="0" smtClean="0">
                <a:solidFill>
                  <a:srgbClr val="C00000"/>
                </a:solidFill>
                <a:effectLst>
                  <a:outerShdw blurRad="38100" dist="38100" dir="2700000" algn="tl">
                    <a:srgbClr val="000000">
                      <a:alpha val="43137"/>
                    </a:srgbClr>
                  </a:outerShdw>
                </a:effectLst>
              </a:rPr>
              <a:t>Pełnomocnictwa</a:t>
            </a:r>
            <a:endParaRPr lang="pl-PL" spc="1500" dirty="0">
              <a:solidFill>
                <a:srgbClr val="C00000"/>
              </a:solidFill>
              <a:effectLst>
                <a:outerShdw blurRad="38100" dist="38100" dir="2700000" algn="tl">
                  <a:srgbClr val="000000">
                    <a:alpha val="43137"/>
                  </a:srgbClr>
                </a:outerShdw>
              </a:effectLst>
            </a:endParaRPr>
          </a:p>
        </p:txBody>
      </p:sp>
      <p:sp>
        <p:nvSpPr>
          <p:cNvPr id="6" name="Symbol zastępczy stopki 5"/>
          <p:cNvSpPr txBox="1">
            <a:spLocks/>
          </p:cNvSpPr>
          <p:nvPr/>
        </p:nvSpPr>
        <p:spPr>
          <a:xfrm>
            <a:off x="6015744" y="6165304"/>
            <a:ext cx="3128256" cy="365125"/>
          </a:xfrm>
          <a:prstGeom prst="rect">
            <a:avLst/>
          </a:prstGeom>
        </p:spPr>
        <p:txBody>
          <a:bodyPr vert="horz" anchor="b"/>
          <a:lstStyle/>
          <a:p>
            <a:r>
              <a:rPr lang="pl-PL" sz="1000" dirty="0" smtClean="0">
                <a:solidFill>
                  <a:schemeClr val="bg1">
                    <a:lumMod val="65000"/>
                  </a:schemeClr>
                </a:solidFill>
              </a:rPr>
              <a:t>SZKOLENIE CZŁONKÓW KOMISJI WYBORCZYCH W TYCHACH</a:t>
            </a:r>
            <a:endParaRPr lang="pl-PL" sz="10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31</a:t>
            </a:fld>
            <a:endParaRPr lang="pl-PL" dirty="0"/>
          </a:p>
        </p:txBody>
      </p:sp>
      <p:sp>
        <p:nvSpPr>
          <p:cNvPr id="6" name="Prostokąt 5"/>
          <p:cNvSpPr/>
          <p:nvPr/>
        </p:nvSpPr>
        <p:spPr>
          <a:xfrm>
            <a:off x="827584" y="332656"/>
            <a:ext cx="7272808" cy="5632311"/>
          </a:xfrm>
          <a:prstGeom prst="rect">
            <a:avLst/>
          </a:prstGeom>
        </p:spPr>
        <p:txBody>
          <a:bodyPr wrap="square">
            <a:spAutoFit/>
          </a:bodyPr>
          <a:lstStyle/>
          <a:p>
            <a:pPr algn="ctr" eaLnBrk="1" hangingPunct="1">
              <a:defRPr/>
            </a:pPr>
            <a:r>
              <a:rPr lang="pl-PL" altLang="pl-PL" sz="2400" b="1" dirty="0">
                <a:solidFill>
                  <a:srgbClr val="C00000"/>
                </a:solidFill>
                <a:latin typeface="+mj-lt"/>
              </a:rPr>
              <a:t>Głosowanie </a:t>
            </a:r>
            <a:r>
              <a:rPr lang="pl-PL" altLang="pl-PL" sz="2400" b="1" dirty="0" smtClean="0">
                <a:solidFill>
                  <a:srgbClr val="C00000"/>
                </a:solidFill>
                <a:latin typeface="+mj-lt"/>
              </a:rPr>
              <a:t>korespondencyjne </a:t>
            </a:r>
          </a:p>
          <a:p>
            <a:pPr algn="ctr" eaLnBrk="1" hangingPunct="1">
              <a:defRPr/>
            </a:pPr>
            <a:endParaRPr lang="pl-PL" altLang="pl-PL" sz="1200" b="1" dirty="0">
              <a:solidFill>
                <a:srgbClr val="C00000"/>
              </a:solidFill>
              <a:latin typeface="+mj-lt"/>
            </a:endParaRPr>
          </a:p>
          <a:p>
            <a:pPr algn="just" eaLnBrk="1" hangingPunct="1">
              <a:defRPr/>
            </a:pPr>
            <a:r>
              <a:rPr lang="pl-PL" altLang="pl-PL" sz="1600" dirty="0">
                <a:latin typeface="+mn-lt"/>
              </a:rPr>
              <a:t>Komisje wyznaczone do głosowania korespondencyjnego, w trakcie przeprowadzania głosowania, na bieżąco ustalają</a:t>
            </a:r>
            <a:r>
              <a:rPr lang="pl-PL" altLang="pl-PL" sz="1600" dirty="0" smtClean="0">
                <a:latin typeface="+mn-lt"/>
              </a:rPr>
              <a:t>:</a:t>
            </a:r>
          </a:p>
          <a:p>
            <a:pPr algn="just" eaLnBrk="1" hangingPunct="1">
              <a:defRPr/>
            </a:pPr>
            <a:endParaRPr lang="pl-PL" altLang="pl-PL" sz="1600" dirty="0">
              <a:latin typeface="+mn-lt"/>
            </a:endParaRPr>
          </a:p>
          <a:p>
            <a:pPr marL="914400" lvl="1" indent="-457200" algn="just">
              <a:buFont typeface="+mj-lt"/>
              <a:buAutoNum type="arabicParenR"/>
              <a:defRPr/>
            </a:pPr>
            <a:r>
              <a:rPr lang="pl-PL" altLang="pl-PL" sz="1600" dirty="0">
                <a:latin typeface="+mn-lt"/>
              </a:rPr>
              <a:t>liczbę otrzymanych kopert zwrotnych;</a:t>
            </a:r>
          </a:p>
          <a:p>
            <a:pPr marL="914400" lvl="1" indent="-457200" algn="just">
              <a:buFont typeface="+mj-lt"/>
              <a:buAutoNum type="arabicParenR"/>
              <a:defRPr/>
            </a:pPr>
            <a:r>
              <a:rPr lang="pl-PL" altLang="pl-PL" sz="1600" dirty="0">
                <a:latin typeface="+mn-lt"/>
              </a:rPr>
              <a:t>liczbę kopert zwrotnych, w których nie było oświadczenia </a:t>
            </a:r>
            <a:br>
              <a:rPr lang="pl-PL" altLang="pl-PL" sz="1600" dirty="0">
                <a:latin typeface="+mn-lt"/>
              </a:rPr>
            </a:br>
            <a:r>
              <a:rPr lang="pl-PL" altLang="pl-PL" sz="1600" dirty="0">
                <a:latin typeface="+mn-lt"/>
              </a:rPr>
              <a:t>o osobistym i tajnym oddaniu głosu;</a:t>
            </a:r>
          </a:p>
          <a:p>
            <a:pPr marL="914400" lvl="1" indent="-457200" algn="just">
              <a:buFont typeface="+mj-lt"/>
              <a:buAutoNum type="arabicParenR"/>
              <a:defRPr/>
            </a:pPr>
            <a:r>
              <a:rPr lang="pl-PL" altLang="pl-PL" sz="1600" dirty="0">
                <a:latin typeface="+mn-lt"/>
              </a:rPr>
              <a:t>liczbę kopert zwrotnych, w których </a:t>
            </a:r>
            <a:r>
              <a:rPr lang="pl-PL" altLang="pl-PL" sz="1600" dirty="0" smtClean="0">
                <a:latin typeface="+mn-lt"/>
              </a:rPr>
              <a:t>oświadczenie </a:t>
            </a:r>
            <a:br>
              <a:rPr lang="pl-PL" altLang="pl-PL" sz="1600" dirty="0" smtClean="0">
                <a:latin typeface="+mn-lt"/>
              </a:rPr>
            </a:br>
            <a:r>
              <a:rPr lang="pl-PL" altLang="pl-PL" sz="1600" dirty="0" smtClean="0">
                <a:latin typeface="+mn-lt"/>
              </a:rPr>
              <a:t>o </a:t>
            </a:r>
            <a:r>
              <a:rPr lang="pl-PL" altLang="pl-PL" sz="1600" dirty="0">
                <a:latin typeface="+mn-lt"/>
              </a:rPr>
              <a:t>osobistym </a:t>
            </a:r>
            <a:r>
              <a:rPr lang="pl-PL" altLang="pl-PL" sz="1600" dirty="0" smtClean="0">
                <a:latin typeface="+mn-lt"/>
              </a:rPr>
              <a:t>i </a:t>
            </a:r>
            <a:r>
              <a:rPr lang="pl-PL" altLang="pl-PL" sz="1600" dirty="0">
                <a:latin typeface="+mn-lt"/>
              </a:rPr>
              <a:t>tajnym oddaniu głosu nie było podpisane przez wyborcę;</a:t>
            </a:r>
          </a:p>
          <a:p>
            <a:pPr marL="914400" lvl="1" indent="-457200" algn="just">
              <a:buFont typeface="+mj-lt"/>
              <a:buAutoNum type="arabicParenR"/>
              <a:defRPr/>
            </a:pPr>
            <a:r>
              <a:rPr lang="pl-PL" altLang="pl-PL" sz="1600" dirty="0">
                <a:latin typeface="+mn-lt"/>
              </a:rPr>
              <a:t>liczbę kopert zwrotnych, w których nie było koperty na kartę do głosowania;</a:t>
            </a:r>
          </a:p>
          <a:p>
            <a:pPr marL="914400" lvl="1" indent="-457200" algn="just">
              <a:buFont typeface="+mj-lt"/>
              <a:buAutoNum type="arabicParenR"/>
              <a:defRPr/>
            </a:pPr>
            <a:r>
              <a:rPr lang="pl-PL" altLang="pl-PL" sz="1600" dirty="0">
                <a:latin typeface="+mn-lt"/>
              </a:rPr>
              <a:t>liczbę kopert zwrotnych, w których znajdowała się niezaklejona koperta na kartę do głosowania;</a:t>
            </a:r>
          </a:p>
          <a:p>
            <a:pPr marL="914400" lvl="1" indent="-457200" algn="just">
              <a:buFont typeface="+mj-lt"/>
              <a:buAutoNum type="arabicParenR"/>
              <a:defRPr/>
            </a:pPr>
            <a:r>
              <a:rPr lang="pl-PL" altLang="pl-PL" sz="1600" dirty="0">
                <a:latin typeface="+mn-lt"/>
              </a:rPr>
              <a:t>liczbę kopert na kartę do głosowania wrzuconych do urny</a:t>
            </a:r>
            <a:r>
              <a:rPr lang="pl-PL" altLang="pl-PL" sz="1600" dirty="0" smtClean="0">
                <a:latin typeface="+mn-lt"/>
              </a:rPr>
              <a:t>.</a:t>
            </a:r>
          </a:p>
          <a:p>
            <a:pPr marL="457200" indent="-457200" algn="just" eaLnBrk="1" hangingPunct="1">
              <a:defRPr/>
            </a:pPr>
            <a:endParaRPr lang="pl-PL" altLang="pl-PL" sz="1600" dirty="0">
              <a:latin typeface="+mn-lt"/>
            </a:endParaRPr>
          </a:p>
          <a:p>
            <a:pPr algn="just" eaLnBrk="1" hangingPunct="1">
              <a:defRPr/>
            </a:pPr>
            <a:r>
              <a:rPr lang="pl-PL" altLang="pl-PL" sz="1600" dirty="0">
                <a:latin typeface="+mn-lt"/>
              </a:rPr>
              <a:t>W przypadku gdy informacje z pkt 2-5 dotyczą jednej koperty zwrotnej, należy je uwzględnić w każdym z tych punktów.</a:t>
            </a:r>
          </a:p>
          <a:p>
            <a:pPr algn="just" eaLnBrk="1" hangingPunct="1">
              <a:defRPr/>
            </a:pPr>
            <a:r>
              <a:rPr lang="pl-PL" altLang="pl-PL" sz="1600" dirty="0">
                <a:latin typeface="+mn-lt"/>
              </a:rPr>
              <a:t>Dane, o których mowa, są zapisywane na arkuszu pomocniczym prowadzonym przez wskazanego członka komisji pod nadzorem przewodniczącego lub zastępcy przewodniczącego komisji.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32</a:t>
            </a:fld>
            <a:endParaRPr lang="pl-PL" dirty="0"/>
          </a:p>
        </p:txBody>
      </p:sp>
      <p:sp>
        <p:nvSpPr>
          <p:cNvPr id="6" name="Prostokąt 5"/>
          <p:cNvSpPr/>
          <p:nvPr/>
        </p:nvSpPr>
        <p:spPr>
          <a:xfrm>
            <a:off x="611560" y="1196752"/>
            <a:ext cx="8064896" cy="5016758"/>
          </a:xfrm>
          <a:prstGeom prst="rect">
            <a:avLst/>
          </a:prstGeom>
        </p:spPr>
        <p:txBody>
          <a:bodyPr wrap="square" rIns="612000">
            <a:spAutoFit/>
          </a:bodyPr>
          <a:lstStyle/>
          <a:p>
            <a:pPr marL="342900" indent="-342900" algn="just" eaLnBrk="1" hangingPunct="1">
              <a:buFont typeface="Wingdings" panose="05000000000000000000" pitchFamily="2" charset="2"/>
              <a:buChar char="Ø"/>
              <a:defRPr/>
            </a:pPr>
            <a:r>
              <a:rPr lang="pl-PL" altLang="pl-PL" sz="1600" dirty="0">
                <a:latin typeface="+mn-lt"/>
              </a:rPr>
              <a:t>koperty zwrotne doręczone do obwodowej komisji wyborczej do zakończenia głosowania, komisja, niezwłocznie po doręczeniu, otwiera i sprawdza, </a:t>
            </a:r>
            <a:r>
              <a:rPr lang="pl-PL" altLang="pl-PL" sz="1600" b="1" dirty="0">
                <a:solidFill>
                  <a:srgbClr val="C00000"/>
                </a:solidFill>
                <a:latin typeface="+mn-lt"/>
              </a:rPr>
              <a:t>czy: w kopercie zwrotnej znajduje się podpisane przez wyborcę oświadczenie o osobistym i tajnym oddaniu głosu oraz czy koperta na kartę do głosowania jest zaklejona</a:t>
            </a:r>
            <a:r>
              <a:rPr lang="pl-PL" altLang="pl-PL" sz="1600" b="1" dirty="0" smtClean="0">
                <a:solidFill>
                  <a:srgbClr val="C00000"/>
                </a:solidFill>
                <a:latin typeface="+mn-lt"/>
              </a:rPr>
              <a:t>,</a:t>
            </a:r>
          </a:p>
          <a:p>
            <a:pPr marL="342900" indent="-342900" algn="just" eaLnBrk="1" hangingPunct="1">
              <a:buFont typeface="Wingdings" panose="05000000000000000000" pitchFamily="2" charset="2"/>
              <a:buChar char="Ø"/>
              <a:defRPr/>
            </a:pPr>
            <a:endParaRPr lang="pl-PL" altLang="pl-PL" sz="1600" dirty="0">
              <a:solidFill>
                <a:srgbClr val="C00000"/>
              </a:solidFill>
              <a:latin typeface="+mn-lt"/>
            </a:endParaRPr>
          </a:p>
          <a:p>
            <a:pPr marL="342900" indent="-342900" algn="just" eaLnBrk="1" hangingPunct="1">
              <a:buFont typeface="Wingdings" panose="05000000000000000000" pitchFamily="2" charset="2"/>
              <a:buChar char="Ø"/>
              <a:defRPr/>
            </a:pPr>
            <a:r>
              <a:rPr lang="pl-PL" altLang="pl-PL" sz="1600" dirty="0">
                <a:latin typeface="+mn-lt"/>
              </a:rPr>
              <a:t>jeżeli spełnione są warunki, o których mowa powyżej, komisja odnotowuje w rubryce spisu „Uwagi”, odpowiadającej pozycji, pod którą przy nazwisku wyborcy umieszczono informację o wysłaniu pakietu wyborczego, że wyborca głosował korespondencyjnie, a zaklejoną kopertę na kartę do głosowania komisja wrzuca do urny na karty do głosowania</a:t>
            </a:r>
            <a:r>
              <a:rPr lang="pl-PL" altLang="pl-PL" sz="1600" dirty="0" smtClean="0">
                <a:latin typeface="+mn-lt"/>
              </a:rPr>
              <a:t>,</a:t>
            </a:r>
          </a:p>
          <a:p>
            <a:pPr marL="342900" indent="-342900" algn="just" eaLnBrk="1" hangingPunct="1">
              <a:defRPr/>
            </a:pPr>
            <a:endParaRPr lang="pl-PL" altLang="pl-PL" sz="1600" dirty="0">
              <a:latin typeface="+mn-lt"/>
            </a:endParaRPr>
          </a:p>
          <a:p>
            <a:pPr marL="342900" indent="-342900" algn="just" eaLnBrk="1" hangingPunct="1">
              <a:buFont typeface="Wingdings" panose="05000000000000000000" pitchFamily="2" charset="2"/>
              <a:buChar char="Ø"/>
              <a:defRPr/>
            </a:pPr>
            <a:r>
              <a:rPr lang="pl-PL" altLang="pl-PL" sz="1600" dirty="0">
                <a:latin typeface="+mn-lt"/>
              </a:rPr>
              <a:t>oświadczenie o osobistym i tajnym oddaniu głosu komisja dołącza do spisu wyborców</a:t>
            </a:r>
            <a:r>
              <a:rPr lang="pl-PL" altLang="pl-PL" sz="1600" dirty="0" smtClean="0">
                <a:latin typeface="+mn-lt"/>
              </a:rPr>
              <a:t>,</a:t>
            </a:r>
          </a:p>
          <a:p>
            <a:pPr marL="342900" indent="-342900" algn="just" eaLnBrk="1" hangingPunct="1">
              <a:defRPr/>
            </a:pPr>
            <a:endParaRPr lang="pl-PL" altLang="pl-PL" sz="1600" dirty="0">
              <a:latin typeface="+mn-lt"/>
            </a:endParaRPr>
          </a:p>
          <a:p>
            <a:pPr marL="342900" indent="-342900" algn="just" eaLnBrk="1" hangingPunct="1">
              <a:buFont typeface="Wingdings" panose="05000000000000000000" pitchFamily="2" charset="2"/>
              <a:buChar char="Ø"/>
              <a:defRPr/>
            </a:pPr>
            <a:r>
              <a:rPr lang="pl-PL" altLang="pl-PL" sz="1600" dirty="0">
                <a:latin typeface="+mn-lt"/>
              </a:rPr>
              <a:t>puste koperty zwrotne komisja pakuje w pakiet, opisuje go </a:t>
            </a:r>
            <a:r>
              <a:rPr lang="pl-PL" altLang="pl-PL" sz="1600" dirty="0" smtClean="0">
                <a:latin typeface="+mn-lt"/>
              </a:rPr>
              <a:t/>
            </a:r>
            <a:br>
              <a:rPr lang="pl-PL" altLang="pl-PL" sz="1600" dirty="0" smtClean="0">
                <a:latin typeface="+mn-lt"/>
              </a:rPr>
            </a:br>
            <a:r>
              <a:rPr lang="pl-PL" altLang="pl-PL" sz="1600" dirty="0" smtClean="0">
                <a:latin typeface="+mn-lt"/>
              </a:rPr>
              <a:t>i </a:t>
            </a:r>
            <a:r>
              <a:rPr lang="pl-PL" altLang="pl-PL" sz="1600" dirty="0">
                <a:latin typeface="+mn-lt"/>
              </a:rPr>
              <a:t>odkłada,</a:t>
            </a:r>
          </a:p>
          <a:p>
            <a:pPr marL="342900" indent="-342900" eaLnBrk="1" hangingPunct="1">
              <a:buFont typeface="Wingdings" panose="05000000000000000000" pitchFamily="2" charset="2"/>
              <a:buChar char="Ø"/>
              <a:defRPr/>
            </a:pPr>
            <a:endParaRPr lang="pl-PL" altLang="pl-PL" sz="1600" dirty="0">
              <a:latin typeface="+mn-lt"/>
            </a:endParaRPr>
          </a:p>
        </p:txBody>
      </p:sp>
      <p:sp>
        <p:nvSpPr>
          <p:cNvPr id="7" name="pole tekstowe 6"/>
          <p:cNvSpPr txBox="1"/>
          <p:nvPr/>
        </p:nvSpPr>
        <p:spPr>
          <a:xfrm>
            <a:off x="1115616" y="692696"/>
            <a:ext cx="6408712" cy="369332"/>
          </a:xfrm>
          <a:prstGeom prst="rect">
            <a:avLst/>
          </a:prstGeom>
          <a:noFill/>
        </p:spPr>
        <p:txBody>
          <a:bodyPr wrap="square" rtlCol="0">
            <a:spAutoFit/>
          </a:bodyPr>
          <a:lstStyle/>
          <a:p>
            <a:pPr algn="ctr">
              <a:defRPr/>
            </a:pPr>
            <a:r>
              <a:rPr lang="pl-PL" altLang="pl-PL" b="1" dirty="0" smtClean="0">
                <a:solidFill>
                  <a:srgbClr val="C00000"/>
                </a:solidFill>
              </a:rPr>
              <a:t>Głosowanie korespondencyjne c.d.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33</a:t>
            </a:fld>
            <a:endParaRPr lang="pl-PL" dirty="0"/>
          </a:p>
        </p:txBody>
      </p:sp>
      <p:sp>
        <p:nvSpPr>
          <p:cNvPr id="6" name="Prostokąt 5"/>
          <p:cNvSpPr/>
          <p:nvPr/>
        </p:nvSpPr>
        <p:spPr>
          <a:xfrm>
            <a:off x="395536" y="1628800"/>
            <a:ext cx="8208342" cy="4278094"/>
          </a:xfrm>
          <a:prstGeom prst="rect">
            <a:avLst/>
          </a:prstGeom>
        </p:spPr>
        <p:txBody>
          <a:bodyPr wrap="square" rIns="504000">
            <a:spAutoFit/>
          </a:bodyPr>
          <a:lstStyle/>
          <a:p>
            <a:pPr marL="342900" indent="-342900" algn="just" eaLnBrk="1" hangingPunct="1">
              <a:buFont typeface="Wingdings" panose="05000000000000000000" pitchFamily="2" charset="2"/>
              <a:buChar char="Ø"/>
              <a:defRPr/>
            </a:pPr>
            <a:r>
              <a:rPr lang="pl-PL" altLang="pl-PL" sz="1600" dirty="0">
                <a:latin typeface="+mn-lt"/>
              </a:rPr>
              <a:t>pakiet ten pozostaje w dokumentacji komisji, która po zakończeniu głosowania przekazywana jest w depozyt Prezydentowi Miasta, </a:t>
            </a:r>
            <a:endParaRPr lang="pl-PL" altLang="pl-PL" sz="1600" dirty="0" smtClean="0">
              <a:latin typeface="+mn-lt"/>
            </a:endParaRPr>
          </a:p>
          <a:p>
            <a:pPr marL="342900" indent="-342900" algn="just" eaLnBrk="1" hangingPunct="1">
              <a:defRPr/>
            </a:pPr>
            <a:endParaRPr lang="pl-PL" altLang="pl-PL" sz="1600" dirty="0">
              <a:latin typeface="+mn-lt"/>
            </a:endParaRPr>
          </a:p>
          <a:p>
            <a:pPr marL="342900" indent="-342900" algn="just" eaLnBrk="1" hangingPunct="1">
              <a:buClr>
                <a:schemeClr val="tx1"/>
              </a:buClr>
              <a:buFont typeface="Wingdings" panose="05000000000000000000" pitchFamily="2" charset="2"/>
              <a:buChar char="Ø"/>
              <a:defRPr/>
            </a:pPr>
            <a:r>
              <a:rPr lang="pl-PL" altLang="pl-PL" sz="1600" b="1" dirty="0">
                <a:solidFill>
                  <a:srgbClr val="C00000"/>
                </a:solidFill>
                <a:latin typeface="+mn-lt"/>
              </a:rPr>
              <a:t>jeżeli którykolwiek z wymienionych warunków nie jest spełniony, komisja odkłada kopertę zwrotną wraz </a:t>
            </a:r>
            <a:r>
              <a:rPr lang="pl-PL" altLang="pl-PL" sz="1600" b="1" dirty="0" smtClean="0">
                <a:solidFill>
                  <a:srgbClr val="C00000"/>
                </a:solidFill>
                <a:latin typeface="+mn-lt"/>
              </a:rPr>
              <a:t/>
            </a:r>
            <a:br>
              <a:rPr lang="pl-PL" altLang="pl-PL" sz="1600" b="1" dirty="0" smtClean="0">
                <a:solidFill>
                  <a:srgbClr val="C00000"/>
                </a:solidFill>
                <a:latin typeface="+mn-lt"/>
              </a:rPr>
            </a:br>
            <a:r>
              <a:rPr lang="pl-PL" altLang="pl-PL" sz="1600" b="1" dirty="0" smtClean="0">
                <a:solidFill>
                  <a:srgbClr val="C00000"/>
                </a:solidFill>
                <a:latin typeface="+mn-lt"/>
              </a:rPr>
              <a:t>z </a:t>
            </a:r>
            <a:r>
              <a:rPr lang="pl-PL" altLang="pl-PL" sz="1600" b="1" dirty="0">
                <a:solidFill>
                  <a:srgbClr val="C00000"/>
                </a:solidFill>
                <a:latin typeface="+mn-lt"/>
              </a:rPr>
              <a:t>zawartością, segregując odłożone koperty według naruszeń powyższych warunków</a:t>
            </a:r>
            <a:r>
              <a:rPr lang="pl-PL" altLang="pl-PL" sz="1600" b="1" dirty="0" smtClean="0">
                <a:solidFill>
                  <a:srgbClr val="C00000"/>
                </a:solidFill>
                <a:latin typeface="+mn-lt"/>
              </a:rPr>
              <a:t>,</a:t>
            </a:r>
          </a:p>
          <a:p>
            <a:pPr marL="342900" indent="-342900" algn="just" eaLnBrk="1" hangingPunct="1">
              <a:defRPr/>
            </a:pPr>
            <a:endParaRPr lang="pl-PL" altLang="pl-PL" sz="1600" dirty="0">
              <a:solidFill>
                <a:srgbClr val="C00000"/>
              </a:solidFill>
              <a:latin typeface="+mn-lt"/>
            </a:endParaRPr>
          </a:p>
          <a:p>
            <a:pPr marL="342900" indent="-342900" algn="just" eaLnBrk="1" hangingPunct="1">
              <a:buFont typeface="Wingdings" panose="05000000000000000000" pitchFamily="2" charset="2"/>
              <a:buChar char="Ø"/>
              <a:defRPr/>
            </a:pPr>
            <a:r>
              <a:rPr lang="pl-PL" altLang="pl-PL" sz="1600" dirty="0">
                <a:latin typeface="+mn-lt"/>
              </a:rPr>
              <a:t>osobno odkłada się także koperty zwrotne zawierające niezaklejone przez wyborców koperty na kartę do głosowania, w których nie znajduje się karta do głosowania</a:t>
            </a:r>
            <a:r>
              <a:rPr lang="pl-PL" altLang="pl-PL" sz="1600" dirty="0" smtClean="0">
                <a:latin typeface="+mn-lt"/>
              </a:rPr>
              <a:t>,</a:t>
            </a:r>
          </a:p>
          <a:p>
            <a:pPr marL="342900" indent="-342900" algn="just" eaLnBrk="1" hangingPunct="1">
              <a:defRPr/>
            </a:pPr>
            <a:endParaRPr lang="pl-PL" altLang="pl-PL" sz="1600" dirty="0">
              <a:latin typeface="+mn-lt"/>
            </a:endParaRPr>
          </a:p>
          <a:p>
            <a:pPr marL="342900" indent="-342900" algn="just" eaLnBrk="1" hangingPunct="1">
              <a:buFont typeface="Wingdings" panose="05000000000000000000" pitchFamily="2" charset="2"/>
              <a:buChar char="Ø"/>
              <a:defRPr/>
            </a:pPr>
            <a:r>
              <a:rPr lang="pl-PL" altLang="pl-PL" sz="1600" dirty="0">
                <a:latin typeface="+mn-lt"/>
              </a:rPr>
              <a:t>jeżeli kopertę zwrotną dostarczył wyborca osobiście, komisja w jego obecności otwiera kopertę zwrotną i na podstawie jego dokumentu tożsamości sprawdza, czy w kopercie zwrotnej znajduje się podpisane przez tego wyborcę oświadczenie o osobistym i tajnym oddaniu głosu, komisja sprawdza, czy koperta na kartę do głosowania jest zaklejona, </a:t>
            </a:r>
            <a:endParaRPr lang="pl-PL" sz="1600" dirty="0">
              <a:latin typeface="+mn-lt"/>
            </a:endParaRPr>
          </a:p>
        </p:txBody>
      </p:sp>
      <p:sp>
        <p:nvSpPr>
          <p:cNvPr id="7" name="pole tekstowe 6"/>
          <p:cNvSpPr txBox="1"/>
          <p:nvPr/>
        </p:nvSpPr>
        <p:spPr>
          <a:xfrm>
            <a:off x="1115616" y="836712"/>
            <a:ext cx="6408712" cy="461665"/>
          </a:xfrm>
          <a:prstGeom prst="rect">
            <a:avLst/>
          </a:prstGeom>
          <a:noFill/>
        </p:spPr>
        <p:txBody>
          <a:bodyPr wrap="square" rtlCol="0">
            <a:spAutoFit/>
          </a:bodyPr>
          <a:lstStyle/>
          <a:p>
            <a:pPr algn="ctr">
              <a:defRPr/>
            </a:pPr>
            <a:r>
              <a:rPr lang="pl-PL" altLang="pl-PL" sz="2400" b="1" dirty="0" smtClean="0">
                <a:solidFill>
                  <a:srgbClr val="C00000"/>
                </a:solidFill>
              </a:rPr>
              <a:t>Głosowanie korespondencyjne c.d.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34</a:t>
            </a:fld>
            <a:endParaRPr lang="pl-PL" dirty="0"/>
          </a:p>
        </p:txBody>
      </p:sp>
      <p:sp>
        <p:nvSpPr>
          <p:cNvPr id="6" name="Prostokąt 5"/>
          <p:cNvSpPr/>
          <p:nvPr/>
        </p:nvSpPr>
        <p:spPr>
          <a:xfrm>
            <a:off x="539552" y="1268760"/>
            <a:ext cx="8028384" cy="4278094"/>
          </a:xfrm>
          <a:prstGeom prst="rect">
            <a:avLst/>
          </a:prstGeom>
        </p:spPr>
        <p:txBody>
          <a:bodyPr wrap="square">
            <a:spAutoFit/>
          </a:bodyPr>
          <a:lstStyle/>
          <a:p>
            <a:pPr marL="342900" indent="-342900" algn="just" eaLnBrk="1" hangingPunct="1">
              <a:spcBef>
                <a:spcPct val="50000"/>
              </a:spcBef>
              <a:buFont typeface="Wingdings" panose="05000000000000000000" pitchFamily="2" charset="2"/>
              <a:buChar char="Ø"/>
              <a:defRPr/>
            </a:pPr>
            <a:r>
              <a:rPr lang="pl-PL" altLang="pl-PL" sz="1600" dirty="0">
                <a:latin typeface="+mn-lt"/>
              </a:rPr>
              <a:t>jeżeli, któryś z wymienionych warunków nie jest spełniony, komisja wzywa wyborcę do usunięcia stwierdzonej wady,</a:t>
            </a:r>
          </a:p>
          <a:p>
            <a:pPr marL="342900" indent="-342900" algn="just" eaLnBrk="1" hangingPunct="1">
              <a:spcBef>
                <a:spcPct val="50000"/>
              </a:spcBef>
              <a:buFont typeface="Wingdings" panose="05000000000000000000" pitchFamily="2" charset="2"/>
              <a:buChar char="Ø"/>
              <a:defRPr/>
            </a:pPr>
            <a:r>
              <a:rPr lang="pl-PL" altLang="pl-PL" sz="1600" dirty="0">
                <a:latin typeface="+mn-lt"/>
              </a:rPr>
              <a:t>jeżeli warunki są spełnione komisja wrzuca kopertę na karty do głosowania do urny, a pustą kopertę zwrotną dołącza do </a:t>
            </a:r>
            <a:r>
              <a:rPr lang="pl-PL" altLang="pl-PL" sz="1600" i="1" dirty="0">
                <a:latin typeface="+mn-lt"/>
              </a:rPr>
              <a:t>(osobnego)</a:t>
            </a:r>
            <a:r>
              <a:rPr lang="pl-PL" altLang="pl-PL" sz="1600" dirty="0">
                <a:latin typeface="+mn-lt"/>
              </a:rPr>
              <a:t> pakietu,</a:t>
            </a:r>
          </a:p>
          <a:p>
            <a:pPr marL="342900" indent="-342900" algn="just" eaLnBrk="1" hangingPunct="1">
              <a:spcBef>
                <a:spcPct val="50000"/>
              </a:spcBef>
              <a:buFont typeface="Wingdings" panose="05000000000000000000" pitchFamily="2" charset="2"/>
              <a:buChar char="Ø"/>
              <a:defRPr/>
            </a:pPr>
            <a:r>
              <a:rPr lang="pl-PL" altLang="pl-PL" sz="1600" dirty="0">
                <a:latin typeface="+mn-lt"/>
              </a:rPr>
              <a:t>po zakończeniu głosowania i otwarciu urny na karty do głosowania, </a:t>
            </a:r>
            <a:r>
              <a:rPr lang="pl-PL" altLang="pl-PL" sz="1600" dirty="0" smtClean="0">
                <a:latin typeface="+mn-lt"/>
              </a:rPr>
              <a:t/>
            </a:r>
            <a:br>
              <a:rPr lang="pl-PL" altLang="pl-PL" sz="1600" dirty="0" smtClean="0">
                <a:latin typeface="+mn-lt"/>
              </a:rPr>
            </a:br>
            <a:r>
              <a:rPr lang="pl-PL" altLang="pl-PL" sz="1600" dirty="0" smtClean="0">
                <a:latin typeface="+mn-lt"/>
              </a:rPr>
              <a:t>w </a:t>
            </a:r>
            <a:r>
              <a:rPr lang="pl-PL" altLang="pl-PL" sz="1600" dirty="0">
                <a:latin typeface="+mn-lt"/>
              </a:rPr>
              <a:t>trybie określonym, komisja w pierwszej kolejności wyjmuje ze znajdujących się w urnie kopert na karty do głosowania, karty do głosowania i ustala ich liczbę. Liczby te powinny odpowiadać liczbie adnotacji w rubryce spisu „Uwagi”, że wyborca głosował korespondencyjnie,</a:t>
            </a:r>
          </a:p>
          <a:p>
            <a:pPr marL="342900" indent="-342900" algn="just" eaLnBrk="1" hangingPunct="1">
              <a:spcBef>
                <a:spcPct val="50000"/>
              </a:spcBef>
              <a:buFont typeface="Wingdings" panose="05000000000000000000" pitchFamily="2" charset="2"/>
              <a:buChar char="Ø"/>
              <a:defRPr/>
            </a:pPr>
            <a:r>
              <a:rPr lang="pl-PL" altLang="pl-PL" sz="1600" dirty="0">
                <a:latin typeface="+mn-lt"/>
              </a:rPr>
              <a:t>różnica jest możliwa tylko w przypadku, gdy koperta na kartę do głosowania była pusta,</a:t>
            </a:r>
          </a:p>
          <a:p>
            <a:pPr marL="342900" indent="-342900" algn="just" eaLnBrk="1" hangingPunct="1">
              <a:spcBef>
                <a:spcPct val="50000"/>
              </a:spcBef>
              <a:buFont typeface="Wingdings" panose="05000000000000000000" pitchFamily="2" charset="2"/>
              <a:buChar char="Ø"/>
              <a:defRPr/>
            </a:pPr>
            <a:r>
              <a:rPr lang="pl-PL" altLang="pl-PL" sz="1600" dirty="0">
                <a:latin typeface="+mn-lt"/>
              </a:rPr>
              <a:t>sytuacje te komisja opisuje w protokole głosowania w punkcie „Inne uwagi”. </a:t>
            </a:r>
          </a:p>
        </p:txBody>
      </p:sp>
      <p:sp>
        <p:nvSpPr>
          <p:cNvPr id="7" name="pole tekstowe 6"/>
          <p:cNvSpPr txBox="1"/>
          <p:nvPr/>
        </p:nvSpPr>
        <p:spPr>
          <a:xfrm>
            <a:off x="1115616" y="692696"/>
            <a:ext cx="6408712" cy="369332"/>
          </a:xfrm>
          <a:prstGeom prst="rect">
            <a:avLst/>
          </a:prstGeom>
          <a:noFill/>
        </p:spPr>
        <p:txBody>
          <a:bodyPr wrap="square" rtlCol="0">
            <a:spAutoFit/>
          </a:bodyPr>
          <a:lstStyle/>
          <a:p>
            <a:pPr algn="ctr">
              <a:defRPr/>
            </a:pPr>
            <a:r>
              <a:rPr lang="pl-PL" altLang="pl-PL" b="1" dirty="0" smtClean="0">
                <a:solidFill>
                  <a:srgbClr val="C00000"/>
                </a:solidFill>
              </a:rPr>
              <a:t>Głosowanie korespondencyjne c.d.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35</a:t>
            </a:fld>
            <a:endParaRPr lang="pl-PL" dirty="0"/>
          </a:p>
        </p:txBody>
      </p:sp>
      <p:sp>
        <p:nvSpPr>
          <p:cNvPr id="6" name="Symbol zastępczy zawartości 2"/>
          <p:cNvSpPr txBox="1">
            <a:spLocks/>
          </p:cNvSpPr>
          <p:nvPr/>
        </p:nvSpPr>
        <p:spPr>
          <a:xfrm>
            <a:off x="395536" y="476672"/>
            <a:ext cx="8029520" cy="5202904"/>
          </a:xfrm>
          <a:prstGeom prst="rect">
            <a:avLst/>
          </a:prstGeom>
          <a:ln>
            <a:noFill/>
          </a:ln>
        </p:spPr>
        <p:txBody>
          <a:bodyPr vert="horz" lIns="182880" tIns="91440">
            <a:normAutofit fontScale="77500" lnSpcReduction="20000"/>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4400" b="1"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2000" b="1" i="0" u="none" strike="noStrike" kern="1200" cap="none" spc="0" normalizeH="0" baseline="0" noProof="0" dirty="0" smtClean="0">
              <a:ln>
                <a:noFill/>
              </a:ln>
              <a:solidFill>
                <a:schemeClr val="tx1"/>
              </a:solidFill>
              <a:effectLst/>
              <a:uLnTx/>
              <a:uFillTx/>
              <a:latin typeface="+mn-lt"/>
              <a:ea typeface="+mn-ea"/>
              <a:cs typeface="+mn-cs"/>
            </a:endParaRPr>
          </a:p>
          <a:p>
            <a:pPr marL="514350" indent="-514350" algn="ctr">
              <a:spcBef>
                <a:spcPts val="250"/>
              </a:spcBef>
              <a:buClr>
                <a:schemeClr val="accent1"/>
              </a:buClr>
              <a:buSzPct val="80000"/>
            </a:pPr>
            <a:r>
              <a:rPr lang="pl-PL" sz="2400" b="1" dirty="0" smtClean="0">
                <a:solidFill>
                  <a:schemeClr val="accent1"/>
                </a:solidFill>
              </a:rPr>
              <a:t> </a:t>
            </a:r>
          </a:p>
          <a:p>
            <a:pPr marL="514350" indent="-514350" algn="ctr">
              <a:spcBef>
                <a:spcPts val="250"/>
              </a:spcBef>
              <a:buClr>
                <a:schemeClr val="accent1"/>
              </a:buClr>
              <a:buSzPct val="80000"/>
            </a:pPr>
            <a:r>
              <a:rPr lang="pl-PL" sz="2400" b="1" dirty="0" smtClean="0"/>
              <a:t>Wydanie nakładki na kartę do głosowania</a:t>
            </a:r>
          </a:p>
          <a:p>
            <a:pPr marL="514350" indent="-514350" algn="ctr">
              <a:spcBef>
                <a:spcPts val="250"/>
              </a:spcBef>
              <a:buClr>
                <a:schemeClr val="accent1"/>
              </a:buClr>
              <a:buSzPct val="80000"/>
            </a:pPr>
            <a:endParaRPr lang="pl-PL" sz="2400" b="1" dirty="0" smtClean="0"/>
          </a:p>
          <a:p>
            <a:pPr marL="288000" indent="-514350" algn="just">
              <a:lnSpc>
                <a:spcPct val="160000"/>
              </a:lnSpc>
              <a:spcBef>
                <a:spcPts val="250"/>
              </a:spcBef>
              <a:buClr>
                <a:schemeClr val="accent1"/>
              </a:buClr>
              <a:buSzPct val="80000"/>
            </a:pPr>
            <a:r>
              <a:rPr lang="pl-PL" sz="2400" dirty="0" smtClean="0"/>
              <a:t>	Na prośbę wyborcy niepełnosprawnego Komisja wydaje wraz z kartą do głosowania nakładkę na kartę sporządzoną </a:t>
            </a:r>
            <a:br>
              <a:rPr lang="pl-PL" sz="2400" dirty="0" smtClean="0"/>
            </a:br>
            <a:r>
              <a:rPr lang="pl-PL" sz="2400" dirty="0" smtClean="0"/>
              <a:t>w alfabecie Braille’a.</a:t>
            </a:r>
            <a:r>
              <a:rPr lang="pl-PL" sz="2400" b="1" dirty="0" smtClean="0">
                <a:solidFill>
                  <a:schemeClr val="accent1"/>
                </a:solidFill>
              </a:rPr>
              <a:t> </a:t>
            </a:r>
            <a:r>
              <a:rPr lang="pl-PL" sz="2400" dirty="0" smtClean="0"/>
              <a:t>Komisja informuje wyborcę, że po oddaniu głosu obowiązany jest on zwrócić nakładkę Komisji.</a:t>
            </a:r>
          </a:p>
          <a:p>
            <a:pPr marL="514350" indent="-514350" algn="ctr">
              <a:lnSpc>
                <a:spcPct val="160000"/>
              </a:lnSpc>
              <a:spcBef>
                <a:spcPts val="250"/>
              </a:spcBef>
              <a:buClr>
                <a:schemeClr val="accent1"/>
              </a:buClr>
              <a:buSzPct val="80000"/>
            </a:pPr>
            <a:r>
              <a:rPr lang="pl-PL" sz="2400" u="sng" dirty="0" smtClean="0">
                <a:solidFill>
                  <a:srgbClr val="C00000"/>
                </a:solidFill>
              </a:rPr>
              <a:t> </a:t>
            </a:r>
            <a:r>
              <a:rPr lang="pl-PL" sz="2400" b="1" u="sng" dirty="0" smtClean="0">
                <a:solidFill>
                  <a:srgbClr val="C00000"/>
                </a:solidFill>
              </a:rPr>
              <a:t>UWAGA !</a:t>
            </a:r>
          </a:p>
          <a:p>
            <a:pPr marL="514350" indent="-514350" algn="ctr">
              <a:lnSpc>
                <a:spcPct val="160000"/>
              </a:lnSpc>
              <a:spcBef>
                <a:spcPts val="250"/>
              </a:spcBef>
              <a:buClr>
                <a:schemeClr val="accent1"/>
              </a:buClr>
              <a:buSzPct val="80000"/>
            </a:pPr>
            <a:r>
              <a:rPr lang="pl-PL" sz="2400" dirty="0" smtClean="0"/>
              <a:t>Komisja zwraca uwagę, aby wyborca wraz z kartą nie wrzucił</a:t>
            </a:r>
          </a:p>
          <a:p>
            <a:pPr marL="514350" indent="-514350" algn="ctr">
              <a:lnSpc>
                <a:spcPct val="160000"/>
              </a:lnSpc>
              <a:spcBef>
                <a:spcPts val="250"/>
              </a:spcBef>
              <a:buClr>
                <a:schemeClr val="accent1"/>
              </a:buClr>
              <a:buSzPct val="80000"/>
            </a:pPr>
            <a:r>
              <a:rPr lang="pl-PL" sz="2400" dirty="0" smtClean="0"/>
              <a:t>nakładki do urny.</a:t>
            </a:r>
          </a:p>
          <a:p>
            <a:pPr marL="514350" indent="-514350" algn="ctr">
              <a:spcBef>
                <a:spcPts val="250"/>
              </a:spcBef>
              <a:buClr>
                <a:schemeClr val="accent1"/>
              </a:buClr>
              <a:buSzPct val="80000"/>
            </a:pPr>
            <a:endParaRPr lang="pl-PL" sz="2400" b="1" dirty="0" smtClean="0"/>
          </a:p>
          <a:p>
            <a:pPr marL="514350" marR="0" lvl="0" indent="-514350"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ytuł 1"/>
          <p:cNvSpPr txBox="1">
            <a:spLocks/>
          </p:cNvSpPr>
          <p:nvPr/>
        </p:nvSpPr>
        <p:spPr>
          <a:xfrm>
            <a:off x="467544" y="404664"/>
            <a:ext cx="8183880" cy="72008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l-PL" sz="2800" b="1" i="0" u="none" strike="noStrike" kern="1200" cap="none" spc="0" normalizeH="0" baseline="0" noProof="0" dirty="0" smtClean="0">
                <a:ln>
                  <a:noFill/>
                </a:ln>
                <a:solidFill>
                  <a:srgbClr val="C00000"/>
                </a:solidFill>
                <a:effectLst>
                  <a:outerShdw blurRad="53975" dist="22860" dir="5400000" algn="tl" rotWithShape="0">
                    <a:srgbClr val="000000">
                      <a:alpha val="55000"/>
                    </a:srgbClr>
                  </a:outerShdw>
                </a:effectLst>
                <a:uLnTx/>
                <a:uFillTx/>
                <a:latin typeface="+mj-lt"/>
                <a:ea typeface="+mj-ea"/>
                <a:cs typeface="+mj-cs"/>
              </a:rPr>
              <a:t>Zadania komisji w trakcie głosowania </a:t>
            </a:r>
            <a:endParaRPr kumimoji="0" lang="pl-PL" sz="2800" b="1" i="0" u="none" strike="noStrike" kern="1200" cap="none" spc="0" normalizeH="0" baseline="0" noProof="0" dirty="0">
              <a:ln>
                <a:noFill/>
              </a:ln>
              <a:solidFill>
                <a:srgbClr val="C00000"/>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36</a:t>
            </a:fld>
            <a:endParaRPr lang="pl-PL" dirty="0"/>
          </a:p>
        </p:txBody>
      </p:sp>
      <p:sp>
        <p:nvSpPr>
          <p:cNvPr id="3" name="Symbol zastępczy zawartości 2"/>
          <p:cNvSpPr>
            <a:spLocks noGrp="1"/>
          </p:cNvSpPr>
          <p:nvPr>
            <p:ph idx="4294967295"/>
          </p:nvPr>
        </p:nvSpPr>
        <p:spPr>
          <a:xfrm>
            <a:off x="467544" y="620688"/>
            <a:ext cx="8185150" cy="5257800"/>
          </a:xfrm>
        </p:spPr>
        <p:txBody>
          <a:bodyPr>
            <a:normAutofit fontScale="25000" lnSpcReduction="20000"/>
          </a:bodyPr>
          <a:lstStyle/>
          <a:p>
            <a:endParaRPr lang="pl-PL" altLang="pl-PL" b="1" dirty="0" smtClean="0"/>
          </a:p>
          <a:p>
            <a:pPr algn="just">
              <a:lnSpc>
                <a:spcPct val="170000"/>
              </a:lnSpc>
              <a:buClr>
                <a:srgbClr val="C00000"/>
              </a:buClr>
              <a:buFont typeface="Wingdings" pitchFamily="2" charset="2"/>
              <a:buChar char="Ø"/>
            </a:pPr>
            <a:r>
              <a:rPr lang="pl-PL" sz="4800" dirty="0" smtClean="0"/>
              <a:t>d</a:t>
            </a:r>
            <a:r>
              <a:rPr lang="x-none" sz="4800" smtClean="0"/>
              <a:t>o każdej komisji pełnomocnik wyborczy komitetu wyborczego może zgłosić po jednym mężu </a:t>
            </a:r>
            <a:r>
              <a:rPr lang="pl-PL" sz="4800" dirty="0" smtClean="0"/>
              <a:t>który </a:t>
            </a:r>
            <a:r>
              <a:rPr lang="x-none" sz="4800" smtClean="0"/>
              <a:t>okazuje</a:t>
            </a:r>
            <a:r>
              <a:rPr lang="pl-PL" sz="4800" dirty="0" smtClean="0"/>
              <a:t>stosowne zaświadczenie</a:t>
            </a:r>
            <a:r>
              <a:rPr lang="x-none" sz="4800" smtClean="0"/>
              <a:t>. Zaświadczenia mogą różnić się między sobą wyglądem i układem graficznym, ale ich treść musi odpowiadać wzorowi ustalonemu przez Państwową Komisję Wyborczą. </a:t>
            </a:r>
            <a:r>
              <a:rPr lang="pl-PL" altLang="pl-PL" sz="4800" b="1" dirty="0" smtClean="0">
                <a:solidFill>
                  <a:srgbClr val="C00000"/>
                </a:solidFill>
              </a:rPr>
              <a:t>Wzór zaświadczenia dla męża zaufania opublikowany jest na ostatniej stronie broszury wytycznych PKW,</a:t>
            </a:r>
          </a:p>
          <a:p>
            <a:pPr algn="just">
              <a:lnSpc>
                <a:spcPct val="170000"/>
              </a:lnSpc>
              <a:buClr>
                <a:srgbClr val="C00000"/>
              </a:buClr>
              <a:buFont typeface="Wingdings" pitchFamily="2" charset="2"/>
              <a:buChar char="Ø"/>
            </a:pPr>
            <a:r>
              <a:rPr lang="pl-PL" altLang="pl-PL" sz="4800" b="1" dirty="0" smtClean="0"/>
              <a:t>mężowie zaufania noszą identyfikatory z imieniem, nazwiskiem, funkcją oraz nazwą komitetu wyborczego, który reprezentują. </a:t>
            </a:r>
            <a:r>
              <a:rPr lang="x-none" sz="4800" smtClean="0"/>
              <a:t>Identyfikatory nie mogą zawierać elementów kampanii wyborczej</a:t>
            </a:r>
            <a:r>
              <a:rPr lang="pl-PL" sz="4800" dirty="0" smtClean="0"/>
              <a:t>,</a:t>
            </a:r>
            <a:endParaRPr lang="pl-PL" altLang="pl-PL" sz="4800" b="1" dirty="0" smtClean="0"/>
          </a:p>
          <a:p>
            <a:pPr algn="just">
              <a:lnSpc>
                <a:spcPct val="170000"/>
              </a:lnSpc>
              <a:buClr>
                <a:srgbClr val="C00000"/>
              </a:buClr>
              <a:buFont typeface="Wingdings" pitchFamily="2" charset="2"/>
              <a:buChar char="Ø"/>
            </a:pPr>
            <a:r>
              <a:rPr lang="pl-PL" altLang="pl-PL" sz="4800" b="1" dirty="0" smtClean="0"/>
              <a:t>przewodniczący komisji informuje mężów zaufania o przysługujących im prawach i wskazuje im miejsce w lokalu wyborczym, z którego będą mogli obserwować przebieg głosowania,</a:t>
            </a:r>
            <a:r>
              <a:rPr lang="x-none" sz="4800" smtClean="0"/>
              <a:t>. Ponadto dopuszczalne jest przemieszczanie się mężów zaufania w trakcie obserwowania przez nich wszystkich czynności, z zastrzeżeniem, że nie będzie to utrudniało pracy komisji, ani zakłócało przebiegu głosowania</a:t>
            </a:r>
            <a:r>
              <a:rPr lang="pl-PL" sz="4800" dirty="0" smtClean="0"/>
              <a:t>,</a:t>
            </a:r>
          </a:p>
          <a:p>
            <a:pPr algn="just">
              <a:lnSpc>
                <a:spcPct val="170000"/>
              </a:lnSpc>
              <a:buClr>
                <a:srgbClr val="C00000"/>
              </a:buClr>
              <a:buFont typeface="Wingdings" pitchFamily="2" charset="2"/>
              <a:buChar char="Ø"/>
            </a:pPr>
            <a:r>
              <a:rPr lang="pl-PL" altLang="pl-PL" sz="4800" b="1" dirty="0" smtClean="0">
                <a:solidFill>
                  <a:srgbClr val="C00000"/>
                </a:solidFill>
              </a:rPr>
              <a:t>mężowie zaufania mają prawo obserwować wszystkie czynności komisji, zgłaszać przewodniczącemu komisji na bieżąco uwagi i zastrzeżenia oraz wnosić uwagi do protokołu głosowania,</a:t>
            </a:r>
            <a:r>
              <a:rPr lang="x-none" sz="4800" smtClean="0">
                <a:solidFill>
                  <a:srgbClr val="C00000"/>
                </a:solidFill>
              </a:rPr>
              <a:t> </a:t>
            </a:r>
            <a:r>
              <a:rPr lang="x-none" sz="4800" smtClean="0"/>
              <a:t>oraz być obecni przy transmisji danych z protokołu do okręgowej komisji wyborczej, o ile transmisja taka będzie dokonywana, a także przy przekazywaniu protokołu głosowania pełnomocnikowi okręgowej komisji wyborczej, a następnie okręgowej komisji wyborczej</a:t>
            </a:r>
            <a:r>
              <a:rPr lang="pl-PL" sz="4800" dirty="0" smtClean="0"/>
              <a:t>,</a:t>
            </a:r>
            <a:endParaRPr lang="pl-PL" altLang="pl-PL" sz="4800" b="1" dirty="0" smtClean="0">
              <a:solidFill>
                <a:srgbClr val="FF3300"/>
              </a:solidFill>
            </a:endParaRPr>
          </a:p>
          <a:p>
            <a:pPr algn="just">
              <a:lnSpc>
                <a:spcPct val="170000"/>
              </a:lnSpc>
              <a:spcBef>
                <a:spcPct val="0"/>
              </a:spcBef>
              <a:buClr>
                <a:srgbClr val="C00000"/>
              </a:buClr>
              <a:buFont typeface="Wingdings" pitchFamily="2" charset="2"/>
              <a:buChar char="Ø"/>
              <a:defRPr/>
            </a:pPr>
            <a:endParaRPr lang="pl-PL" sz="4800" dirty="0" smtClean="0"/>
          </a:p>
          <a:p>
            <a:pPr algn="just">
              <a:spcBef>
                <a:spcPct val="0"/>
              </a:spcBef>
              <a:buClr>
                <a:srgbClr val="C00000"/>
              </a:buClr>
              <a:buFont typeface="Wingdings" pitchFamily="2" charset="2"/>
              <a:buChar char="Ø"/>
              <a:defRPr/>
            </a:pPr>
            <a:endParaRPr lang="pl-PL" sz="4800" dirty="0" smtClean="0"/>
          </a:p>
          <a:p>
            <a:pPr algn="just">
              <a:spcBef>
                <a:spcPct val="0"/>
              </a:spcBef>
              <a:buClr>
                <a:srgbClr val="C00000"/>
              </a:buClr>
              <a:buFont typeface="Wingdings" pitchFamily="2" charset="2"/>
              <a:buChar char="Ø"/>
              <a:defRPr/>
            </a:pPr>
            <a:endParaRPr lang="pl-PL" sz="3200" dirty="0" smtClean="0"/>
          </a:p>
          <a:p>
            <a:pPr algn="just">
              <a:spcBef>
                <a:spcPct val="0"/>
              </a:spcBef>
              <a:buClr>
                <a:srgbClr val="C00000"/>
              </a:buClr>
              <a:buFont typeface="Wingdings" pitchFamily="2" charset="2"/>
              <a:buChar char="Ø"/>
              <a:defRPr/>
            </a:pPr>
            <a:endParaRPr lang="pl-PL" altLang="pl-PL" sz="3200" b="1" dirty="0" smtClean="0"/>
          </a:p>
          <a:p>
            <a:pPr algn="ctr">
              <a:spcBef>
                <a:spcPct val="50000"/>
              </a:spcBef>
              <a:buClr>
                <a:srgbClr val="C00000"/>
              </a:buClr>
              <a:defRPr/>
            </a:pPr>
            <a:endParaRPr lang="pl-PL" altLang="pl-PL" sz="3200" b="1" dirty="0" smtClean="0">
              <a:solidFill>
                <a:srgbClr val="FF3300"/>
              </a:solidFill>
            </a:endParaRPr>
          </a:p>
          <a:p>
            <a:pPr>
              <a:buClr>
                <a:srgbClr val="C00000"/>
              </a:buClr>
            </a:pPr>
            <a:endParaRPr lang="pl-PL" sz="3200" dirty="0" smtClean="0"/>
          </a:p>
          <a:p>
            <a:endParaRPr lang="pl-PL" sz="3200" dirty="0"/>
          </a:p>
        </p:txBody>
      </p:sp>
      <p:sp>
        <p:nvSpPr>
          <p:cNvPr id="6" name="Dowolny kształt 1"/>
          <p:cNvSpPr>
            <a:spLocks noChangeArrowheads="1"/>
          </p:cNvSpPr>
          <p:nvPr/>
        </p:nvSpPr>
        <p:spPr bwMode="auto">
          <a:xfrm>
            <a:off x="0" y="332656"/>
            <a:ext cx="9144000" cy="54927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anchor="ct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200" b="1" dirty="0">
                <a:solidFill>
                  <a:srgbClr val="C00000"/>
                </a:solidFill>
                <a:latin typeface="Calibri" pitchFamily="34" charset="0"/>
                <a:ea typeface="Microsoft YaHei" pitchFamily="34" charset="-122"/>
              </a:rPr>
              <a:t>MĘŻOWIE </a:t>
            </a:r>
            <a:r>
              <a:rPr lang="pl-PL" altLang="pl-PL" sz="3200" b="1" dirty="0" smtClean="0">
                <a:solidFill>
                  <a:srgbClr val="C00000"/>
                </a:solidFill>
                <a:latin typeface="Calibri" pitchFamily="34" charset="0"/>
                <a:ea typeface="Microsoft YaHei" pitchFamily="34" charset="-122"/>
              </a:rPr>
              <a:t>ZAUFANIA - uprawnienia</a:t>
            </a:r>
            <a:endParaRPr lang="pl-PL" altLang="pl-PL" sz="3200" b="1" dirty="0">
              <a:solidFill>
                <a:srgbClr val="C00000"/>
              </a:solidFill>
              <a:latin typeface="Calibri" pitchFamily="34" charset="0"/>
              <a:ea typeface="Microsoft YaHei" pitchFamily="34"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37</a:t>
            </a:fld>
            <a:endParaRPr lang="pl-PL" dirty="0"/>
          </a:p>
        </p:txBody>
      </p:sp>
      <p:sp>
        <p:nvSpPr>
          <p:cNvPr id="6" name="Symbol zastępczy zawartości 2"/>
          <p:cNvSpPr>
            <a:spLocks noGrp="1"/>
          </p:cNvSpPr>
          <p:nvPr>
            <p:ph idx="4294967295"/>
          </p:nvPr>
        </p:nvSpPr>
        <p:spPr>
          <a:xfrm>
            <a:off x="395536" y="692696"/>
            <a:ext cx="8183563" cy="5113337"/>
          </a:xfrm>
        </p:spPr>
        <p:txBody>
          <a:bodyPr>
            <a:normAutofit fontScale="25000" lnSpcReduction="20000"/>
          </a:bodyPr>
          <a:lstStyle/>
          <a:p>
            <a:endParaRPr lang="pl-PL" altLang="pl-PL" b="1" dirty="0" smtClean="0"/>
          </a:p>
          <a:p>
            <a:pPr algn="just">
              <a:lnSpc>
                <a:spcPct val="170000"/>
              </a:lnSpc>
              <a:spcBef>
                <a:spcPct val="0"/>
              </a:spcBef>
              <a:buClr>
                <a:srgbClr val="C00000"/>
              </a:buClr>
              <a:buFont typeface="Wingdings" pitchFamily="2" charset="2"/>
              <a:buChar char="Ø"/>
              <a:defRPr/>
            </a:pPr>
            <a:r>
              <a:rPr lang="pl-PL" sz="4800" dirty="0" smtClean="0"/>
              <a:t>d</a:t>
            </a:r>
            <a:r>
              <a:rPr lang="x-none" sz="4800" smtClean="0"/>
              <a:t>opuszczalne jest fotografowanie oraz filmowanie protokołu głosowania podanego do publicznej wiadomości przez obwodową komisję wyborczą</a:t>
            </a:r>
            <a:r>
              <a:rPr lang="pl-PL" sz="4800" dirty="0" smtClean="0"/>
              <a:t>,</a:t>
            </a:r>
          </a:p>
          <a:p>
            <a:pPr algn="just">
              <a:lnSpc>
                <a:spcPct val="170000"/>
              </a:lnSpc>
              <a:spcBef>
                <a:spcPct val="0"/>
              </a:spcBef>
              <a:buClr>
                <a:srgbClr val="C00000"/>
              </a:buClr>
              <a:buFont typeface="Wingdings" pitchFamily="2" charset="2"/>
              <a:buChar char="Ø"/>
              <a:defRPr/>
            </a:pPr>
            <a:r>
              <a:rPr lang="pl-PL" sz="4800" dirty="0" smtClean="0"/>
              <a:t>z</a:t>
            </a:r>
            <a:r>
              <a:rPr lang="x-none" sz="4800" smtClean="0"/>
              <a:t>ainteresowani mężowie zaufania mogą także, w miarę możliwości technicznych, otrzymać kopię protokołu głosowania. Dotyczy to również przypadku gdy konieczne było sporządzenie nowego protokołu głosowania lub naniesienie poprawek na już sporządzonym protokole. Oznacza to, że komisje mają obowiązek wydania kopii protokołu w przypadku zgłoszenia takiego żądania przez męża zaufania lub członka komisji, jeżeli tylko pozwalają na to możliwości techniczne. Nie jest to zatem decyzja uznaniowa komisji, lecz jej obowiązek. Niewydanie kopii protokołu możliwe jest wyłącznie w sytuacji braku sprawnego urządzenia (kserokopiarki) umożliwiającego sporządzenie kopii</a:t>
            </a:r>
            <a:r>
              <a:rPr lang="pl-PL" sz="4800" dirty="0" smtClean="0"/>
              <a:t>,</a:t>
            </a:r>
          </a:p>
          <a:p>
            <a:pPr algn="just">
              <a:lnSpc>
                <a:spcPct val="170000"/>
              </a:lnSpc>
              <a:spcBef>
                <a:spcPct val="0"/>
              </a:spcBef>
              <a:buClr>
                <a:srgbClr val="C00000"/>
              </a:buClr>
              <a:buFont typeface="Wingdings" pitchFamily="2" charset="2"/>
              <a:buChar char="Ø"/>
              <a:defRPr/>
            </a:pPr>
            <a:r>
              <a:rPr lang="x-none" sz="4800" smtClean="0"/>
              <a:t>mężom zaufania obecnym przy pracach komisji przysługuje prawo wniesienia do protokołu uwag, </a:t>
            </a:r>
            <a:r>
              <a:rPr lang="pl-PL" sz="4800" dirty="0" smtClean="0"/>
              <a:t/>
            </a:r>
            <a:br>
              <a:rPr lang="pl-PL" sz="4800" dirty="0" smtClean="0"/>
            </a:br>
            <a:r>
              <a:rPr lang="x-none" sz="4800" smtClean="0"/>
              <a:t>z wymienieniem konkretnych zarzutów. Uwagi mężów zaufania wpisuje się bezpośrednio do protokołu w punkcie 19. Mąż zaufania, który wniósł uwagę, podpisuje ją w protokole. Jednocześnie jeżeli treść uwag mężów zaufania nie mieści się na formularzu, należy dołączyć ją do protokołu, zaznaczając to w odpowiednim punkcie protokołu. Należy podkreślić, że jak wskazano powyżej, po wpisaniu zgłoszonych przez męża zaufania uwag do protokołu mąż zaufania podpisuje je w protokole. Dopuszczalne jest również, aby mąż zaufania własnoręcznie wniósł uwagi do protokołu. Niedopuszczalne jest żeby komisja odmówiła wpisania do protokołu uwag zgłoszonych przez męża zaufania</a:t>
            </a:r>
            <a:r>
              <a:rPr lang="pl-PL" sz="4800" dirty="0" smtClean="0"/>
              <a:t>.</a:t>
            </a:r>
          </a:p>
          <a:p>
            <a:pPr algn="just">
              <a:lnSpc>
                <a:spcPct val="170000"/>
              </a:lnSpc>
              <a:spcBef>
                <a:spcPct val="0"/>
              </a:spcBef>
              <a:buClr>
                <a:srgbClr val="C00000"/>
              </a:buClr>
              <a:buFont typeface="Wingdings" pitchFamily="2" charset="2"/>
              <a:buChar char="Ø"/>
              <a:defRPr/>
            </a:pPr>
            <a:endParaRPr lang="pl-PL" sz="4800" dirty="0" smtClean="0"/>
          </a:p>
          <a:p>
            <a:pPr algn="just">
              <a:spcBef>
                <a:spcPct val="0"/>
              </a:spcBef>
              <a:buClr>
                <a:srgbClr val="C00000"/>
              </a:buClr>
              <a:buFont typeface="Wingdings" pitchFamily="2" charset="2"/>
              <a:buChar char="Ø"/>
              <a:defRPr/>
            </a:pPr>
            <a:endParaRPr lang="pl-PL" sz="4800" dirty="0" smtClean="0"/>
          </a:p>
          <a:p>
            <a:pPr algn="just">
              <a:spcBef>
                <a:spcPct val="0"/>
              </a:spcBef>
              <a:buClr>
                <a:srgbClr val="C00000"/>
              </a:buClr>
              <a:buFont typeface="Wingdings" pitchFamily="2" charset="2"/>
              <a:buChar char="Ø"/>
              <a:defRPr/>
            </a:pPr>
            <a:endParaRPr lang="pl-PL" sz="3200" dirty="0" smtClean="0"/>
          </a:p>
          <a:p>
            <a:pPr algn="just">
              <a:spcBef>
                <a:spcPct val="0"/>
              </a:spcBef>
              <a:buClr>
                <a:srgbClr val="C00000"/>
              </a:buClr>
              <a:buFont typeface="Wingdings" pitchFamily="2" charset="2"/>
              <a:buChar char="Ø"/>
              <a:defRPr/>
            </a:pPr>
            <a:endParaRPr lang="pl-PL" altLang="pl-PL" sz="3200" b="1" dirty="0" smtClean="0"/>
          </a:p>
          <a:p>
            <a:pPr algn="ctr">
              <a:spcBef>
                <a:spcPct val="50000"/>
              </a:spcBef>
              <a:buClr>
                <a:srgbClr val="C00000"/>
              </a:buClr>
              <a:defRPr/>
            </a:pPr>
            <a:endParaRPr lang="pl-PL" altLang="pl-PL" sz="3200" b="1" dirty="0" smtClean="0">
              <a:solidFill>
                <a:srgbClr val="FF3300"/>
              </a:solidFill>
            </a:endParaRPr>
          </a:p>
          <a:p>
            <a:pPr>
              <a:buClr>
                <a:srgbClr val="C00000"/>
              </a:buClr>
            </a:pPr>
            <a:endParaRPr lang="pl-PL" sz="3200" dirty="0" smtClean="0"/>
          </a:p>
          <a:p>
            <a:endParaRPr lang="pl-PL" sz="3200" dirty="0"/>
          </a:p>
        </p:txBody>
      </p:sp>
      <p:sp>
        <p:nvSpPr>
          <p:cNvPr id="7" name="Dowolny kształt 1"/>
          <p:cNvSpPr>
            <a:spLocks noChangeArrowheads="1"/>
          </p:cNvSpPr>
          <p:nvPr/>
        </p:nvSpPr>
        <p:spPr bwMode="auto">
          <a:xfrm>
            <a:off x="0" y="332656"/>
            <a:ext cx="9144000" cy="54927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anchor="ct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200" b="1" dirty="0">
                <a:solidFill>
                  <a:srgbClr val="C00000"/>
                </a:solidFill>
                <a:latin typeface="Calibri" pitchFamily="34" charset="0"/>
                <a:ea typeface="Microsoft YaHei" pitchFamily="34" charset="-122"/>
              </a:rPr>
              <a:t>MĘŻOWIE </a:t>
            </a:r>
            <a:r>
              <a:rPr lang="pl-PL" altLang="pl-PL" sz="3200" b="1" dirty="0" smtClean="0">
                <a:solidFill>
                  <a:srgbClr val="C00000"/>
                </a:solidFill>
                <a:latin typeface="Calibri" pitchFamily="34" charset="0"/>
                <a:ea typeface="Microsoft YaHei" pitchFamily="34" charset="-122"/>
              </a:rPr>
              <a:t>ZAUFANIA – uprawnienia c.d.</a:t>
            </a:r>
            <a:endParaRPr lang="pl-PL" altLang="pl-PL" sz="3200" b="1" dirty="0">
              <a:solidFill>
                <a:srgbClr val="C00000"/>
              </a:solidFill>
              <a:latin typeface="Calibri" pitchFamily="34" charset="0"/>
              <a:ea typeface="Microsoft YaHei" pitchFamily="34"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38</a:t>
            </a:fld>
            <a:endParaRPr lang="pl-PL" dirty="0"/>
          </a:p>
        </p:txBody>
      </p:sp>
      <p:sp>
        <p:nvSpPr>
          <p:cNvPr id="6" name="Dowolny kształt 2"/>
          <p:cNvSpPr>
            <a:spLocks/>
          </p:cNvSpPr>
          <p:nvPr/>
        </p:nvSpPr>
        <p:spPr bwMode="auto">
          <a:xfrm>
            <a:off x="611560" y="1052736"/>
            <a:ext cx="7848872" cy="5256583"/>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p:spPr>
        <p:txBody>
          <a:bodyPr/>
          <a:lstStyle>
            <a:lvl1pPr marL="344488" indent="-342900">
              <a:spcBef>
                <a:spcPts val="800"/>
              </a:spcBef>
              <a:tabLst>
                <a:tab pos="341313"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Calibri" panose="020F0502020204030204" pitchFamily="34" charset="0"/>
              </a:defRPr>
            </a:lvl1pPr>
            <a:lvl2pPr marL="742950" indent="-285750">
              <a:spcBef>
                <a:spcPct val="20000"/>
              </a:spcBef>
              <a:buChar char="–"/>
              <a:tabLst>
                <a:tab pos="341313"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chemeClr val="tx1"/>
                </a:solidFill>
                <a:latin typeface="Arial" panose="020B0604020202020204" pitchFamily="34" charset="0"/>
              </a:defRPr>
            </a:lvl2pPr>
            <a:lvl3pPr marL="1143000" indent="-228600">
              <a:spcBef>
                <a:spcPct val="20000"/>
              </a:spcBef>
              <a:buChar char="•"/>
              <a:tabLst>
                <a:tab pos="341313"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tx1"/>
                </a:solidFill>
                <a:latin typeface="Arial" panose="020B0604020202020204" pitchFamily="34" charset="0"/>
              </a:defRPr>
            </a:lvl3pPr>
            <a:lvl4pPr marL="1600200" indent="-228600">
              <a:spcBef>
                <a:spcPct val="20000"/>
              </a:spcBef>
              <a:buChar char="–"/>
              <a:tabLst>
                <a:tab pos="341313"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chemeClr val="tx1"/>
                </a:solidFill>
                <a:latin typeface="Arial" panose="020B0604020202020204" pitchFamily="34" charset="0"/>
              </a:defRPr>
            </a:lvl4pPr>
            <a:lvl5pPr marL="2057400" indent="-228600">
              <a:spcBef>
                <a:spcPct val="20000"/>
              </a:spcBef>
              <a:buChar char="»"/>
              <a:tabLst>
                <a:tab pos="341313"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41313"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41313"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41313"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41313"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chemeClr val="tx1"/>
                </a:solidFill>
                <a:latin typeface="Arial" panose="020B0604020202020204" pitchFamily="34" charset="0"/>
              </a:defRPr>
            </a:lvl9pPr>
          </a:lstStyle>
          <a:p>
            <a:pPr algn="just" eaLnBrk="1" hangingPunct="1">
              <a:lnSpc>
                <a:spcPct val="150000"/>
              </a:lnSpc>
              <a:spcBef>
                <a:spcPct val="0"/>
              </a:spcBef>
              <a:buClr>
                <a:srgbClr val="C00000"/>
              </a:buClr>
              <a:buFont typeface="Wingdings" panose="05000000000000000000" pitchFamily="2" charset="2"/>
              <a:buChar char="Ø"/>
              <a:defRPr/>
            </a:pPr>
            <a:r>
              <a:rPr lang="pl-PL" altLang="pl-PL" sz="1200" dirty="0" smtClean="0">
                <a:latin typeface="+mj-lt"/>
              </a:rPr>
              <a:t>mężowie zaufania nie mogą wykonywać żadnych czynności członka komisji, pomagać wyborcom w głosowaniu ani udzielać im wyjaśnień,</a:t>
            </a:r>
          </a:p>
          <a:p>
            <a:pPr algn="just">
              <a:lnSpc>
                <a:spcPct val="150000"/>
              </a:lnSpc>
              <a:spcBef>
                <a:spcPct val="0"/>
              </a:spcBef>
              <a:buClr>
                <a:srgbClr val="C00000"/>
              </a:buClr>
              <a:buFont typeface="Wingdings" panose="05000000000000000000" pitchFamily="2" charset="2"/>
              <a:buChar char="Ø"/>
              <a:defRPr/>
            </a:pPr>
            <a:r>
              <a:rPr lang="pl-PL" altLang="pl-PL" sz="1200" dirty="0" smtClean="0">
                <a:latin typeface="+mj-lt"/>
              </a:rPr>
              <a:t>wykonywanie uprawnień mężów zaufania nie może także utrudniać pracy komisji, zakłócać powagi głosowania ani naruszać jego tajności,</a:t>
            </a:r>
            <a:r>
              <a:rPr lang="x-none" sz="1200" smtClean="0">
                <a:latin typeface="+mj-lt"/>
              </a:rPr>
              <a:t>  Niedopuszczalne jest także wchodzenie przez mężów zaufania do pomieszczenia za zasłoną, zapewniającego tajność głosowania, w chwili, gdy w pomieszczeniu tym znajduje się wyborca, nawet jeśli wyraził on na to zgodę</a:t>
            </a:r>
            <a:r>
              <a:rPr lang="pl-PL" sz="1200" dirty="0" smtClean="0">
                <a:latin typeface="+mj-lt"/>
              </a:rPr>
              <a:t>,</a:t>
            </a:r>
            <a:endParaRPr lang="pl-PL" altLang="pl-PL" sz="1200" b="1" dirty="0" smtClean="0">
              <a:latin typeface="+mj-lt"/>
            </a:endParaRPr>
          </a:p>
          <a:p>
            <a:pPr algn="just">
              <a:lnSpc>
                <a:spcPct val="150000"/>
              </a:lnSpc>
              <a:spcBef>
                <a:spcPct val="0"/>
              </a:spcBef>
              <a:buClr>
                <a:srgbClr val="C00000"/>
              </a:buClr>
              <a:buFont typeface="Wingdings" panose="05000000000000000000" pitchFamily="2" charset="2"/>
              <a:buChar char="Ø"/>
              <a:defRPr/>
            </a:pPr>
            <a:r>
              <a:rPr lang="pl-PL" sz="1200" dirty="0" smtClean="0">
                <a:latin typeface="+mj-lt"/>
              </a:rPr>
              <a:t>m</a:t>
            </a:r>
            <a:r>
              <a:rPr lang="x-none" sz="1200" smtClean="0">
                <a:latin typeface="+mj-lt"/>
              </a:rPr>
              <a:t>ężowie zaufania nie są uprawnieni także do liczenia ani do przeglądania kart do głosowania przed rozpoczęciem głosowania, w trakcie głosowania i po jego zakończeniu. Oznacza to m in., że mężowie zaufania nie mogą mieć żadnego kontaktu fizycznego z kartami do głosowania </a:t>
            </a:r>
            <a:r>
              <a:rPr lang="pl-PL" sz="1200" dirty="0" smtClean="0">
                <a:latin typeface="+mj-lt"/>
              </a:rPr>
              <a:t/>
            </a:r>
            <a:br>
              <a:rPr lang="pl-PL" sz="1200" dirty="0" smtClean="0">
                <a:latin typeface="+mj-lt"/>
              </a:rPr>
            </a:br>
            <a:r>
              <a:rPr lang="x-none" sz="1200" smtClean="0">
                <a:latin typeface="+mj-lt"/>
              </a:rPr>
              <a:t>(nie mogą dotykać kart) w żadnym momencie, tj. przed rozpoczęciem głosowania, w trakcie głosowania i po jego zakończeniu</a:t>
            </a:r>
            <a:r>
              <a:rPr lang="pl-PL" sz="1200" dirty="0" smtClean="0">
                <a:latin typeface="+mj-lt"/>
              </a:rPr>
              <a:t>,</a:t>
            </a:r>
          </a:p>
          <a:p>
            <a:pPr algn="just">
              <a:lnSpc>
                <a:spcPct val="150000"/>
              </a:lnSpc>
              <a:spcBef>
                <a:spcPct val="0"/>
              </a:spcBef>
              <a:buClr>
                <a:srgbClr val="C00000"/>
              </a:buClr>
              <a:buFont typeface="Wingdings" panose="05000000000000000000" pitchFamily="2" charset="2"/>
              <a:buChar char="Ø"/>
              <a:defRPr/>
            </a:pPr>
            <a:r>
              <a:rPr lang="pl-PL" sz="1200" dirty="0" smtClean="0">
                <a:latin typeface="+mj-lt"/>
              </a:rPr>
              <a:t>o</a:t>
            </a:r>
            <a:r>
              <a:rPr lang="x-none" sz="1200" smtClean="0">
                <a:latin typeface="+mj-lt"/>
              </a:rPr>
              <a:t>bserwacja czynności wykonywanych przez komisję obwodową nie uprawnia mężów zaufania do utrwalania pracy komisji za pomocą aparatów fotograficznych lub kamer, w tym do rejestrowania liczenia kart, ustalania wyników głosowania, a także sporządzania protokołu głosowania</a:t>
            </a:r>
            <a:r>
              <a:rPr lang="pl-PL" sz="1200" dirty="0" smtClean="0">
                <a:latin typeface="+mj-lt"/>
              </a:rPr>
              <a:t>,</a:t>
            </a:r>
          </a:p>
          <a:p>
            <a:pPr algn="just">
              <a:lnSpc>
                <a:spcPct val="150000"/>
              </a:lnSpc>
              <a:spcBef>
                <a:spcPct val="0"/>
              </a:spcBef>
              <a:buClr>
                <a:srgbClr val="C00000"/>
              </a:buClr>
              <a:buFont typeface="Wingdings" panose="05000000000000000000" pitchFamily="2" charset="2"/>
              <a:buChar char="Ø"/>
              <a:defRPr/>
            </a:pPr>
            <a:r>
              <a:rPr lang="pl-PL" altLang="pl-PL" sz="1200" dirty="0" smtClean="0">
                <a:latin typeface="+mj-lt"/>
              </a:rPr>
              <a:t>przewodniczący komisji może wydawać polecenia o charakterze porządkowym, w przypadku gdy działania mężów zaufania wykraczają poza ich uprawnienia. fakt ten należy odnotować </a:t>
            </a:r>
            <a:br>
              <a:rPr lang="pl-PL" altLang="pl-PL" sz="1200" dirty="0" smtClean="0">
                <a:latin typeface="+mj-lt"/>
              </a:rPr>
            </a:br>
            <a:r>
              <a:rPr lang="pl-PL" altLang="pl-PL" sz="1200" dirty="0" smtClean="0">
                <a:latin typeface="+mj-lt"/>
              </a:rPr>
              <a:t>w punkcie 13 protokołu głosowania.</a:t>
            </a:r>
          </a:p>
          <a:p>
            <a:pPr algn="just" eaLnBrk="1" hangingPunct="1">
              <a:lnSpc>
                <a:spcPct val="150000"/>
              </a:lnSpc>
              <a:spcBef>
                <a:spcPct val="0"/>
              </a:spcBef>
              <a:buClr>
                <a:srgbClr val="C00000"/>
              </a:buClr>
              <a:buFont typeface="Wingdings" panose="05000000000000000000" pitchFamily="2" charset="2"/>
              <a:buChar char="Ø"/>
              <a:defRPr/>
            </a:pPr>
            <a:endParaRPr lang="pl-PL" altLang="pl-PL" sz="1400" b="1" dirty="0" smtClean="0">
              <a:latin typeface="+mn-lt"/>
            </a:endParaRPr>
          </a:p>
        </p:txBody>
      </p:sp>
      <p:sp>
        <p:nvSpPr>
          <p:cNvPr id="7" name="Dowolny kształt 1"/>
          <p:cNvSpPr>
            <a:spLocks noChangeArrowheads="1"/>
          </p:cNvSpPr>
          <p:nvPr/>
        </p:nvSpPr>
        <p:spPr bwMode="auto">
          <a:xfrm>
            <a:off x="0" y="404664"/>
            <a:ext cx="9144000" cy="54927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anchor="ct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200" b="1" dirty="0">
                <a:solidFill>
                  <a:srgbClr val="C00000"/>
                </a:solidFill>
                <a:latin typeface="Calibri" pitchFamily="34" charset="0"/>
                <a:ea typeface="Microsoft YaHei" pitchFamily="34" charset="-122"/>
              </a:rPr>
              <a:t>MĘŻOWIE </a:t>
            </a:r>
            <a:r>
              <a:rPr lang="pl-PL" altLang="pl-PL" sz="3200" b="1" dirty="0" smtClean="0">
                <a:solidFill>
                  <a:srgbClr val="C00000"/>
                </a:solidFill>
                <a:latin typeface="Calibri" pitchFamily="34" charset="0"/>
                <a:ea typeface="Microsoft YaHei" pitchFamily="34" charset="-122"/>
              </a:rPr>
              <a:t>ZAUFANIA - ograniczenia</a:t>
            </a:r>
            <a:endParaRPr lang="pl-PL" altLang="pl-PL" sz="3200" b="1" dirty="0">
              <a:solidFill>
                <a:srgbClr val="C00000"/>
              </a:solidFill>
              <a:latin typeface="Calibri" pitchFamily="34" charset="0"/>
              <a:ea typeface="Microsoft YaHei" pitchFamily="34"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39</a:t>
            </a:fld>
            <a:endParaRPr lang="pl-PL" dirty="0"/>
          </a:p>
        </p:txBody>
      </p:sp>
      <p:sp>
        <p:nvSpPr>
          <p:cNvPr id="6" name="Dowolny kształt 2"/>
          <p:cNvSpPr>
            <a:spLocks/>
          </p:cNvSpPr>
          <p:nvPr/>
        </p:nvSpPr>
        <p:spPr bwMode="auto">
          <a:xfrm>
            <a:off x="1043608" y="692696"/>
            <a:ext cx="7200800" cy="396044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p:spPr>
        <p:txBody>
          <a:bodyPr/>
          <a:lstStyle>
            <a:lvl1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defRPr>
            </a:lvl1pPr>
            <a:lvl2pPr marL="742950" indent="-28575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eaLnBrk="1" hangingPunct="1">
              <a:spcBef>
                <a:spcPts val="550"/>
              </a:spcBef>
              <a:buClr>
                <a:srgbClr val="000000"/>
              </a:buClr>
              <a:defRPr/>
            </a:pPr>
            <a:endParaRPr lang="pl-PL" altLang="pl-PL" sz="2600" b="1" dirty="0" smtClean="0">
              <a:solidFill>
                <a:schemeClr val="tx1"/>
              </a:solidFill>
              <a:ea typeface="Microsoft YaHei" panose="020B0503020204020204" pitchFamily="34" charset="-122"/>
            </a:endParaRPr>
          </a:p>
          <a:p>
            <a:pPr marL="457200" indent="-457200" algn="just" eaLnBrk="1" hangingPunct="1">
              <a:lnSpc>
                <a:spcPct val="150000"/>
              </a:lnSpc>
              <a:spcBef>
                <a:spcPts val="550"/>
              </a:spcBef>
              <a:buClr>
                <a:srgbClr val="000000"/>
              </a:buClr>
              <a:buFont typeface="Wingdings" panose="05000000000000000000" pitchFamily="2" charset="2"/>
              <a:buChar char="Ø"/>
              <a:defRPr/>
            </a:pPr>
            <a:r>
              <a:rPr lang="pl-PL" altLang="pl-PL" sz="1800" dirty="0" smtClean="0">
                <a:solidFill>
                  <a:schemeClr val="tx1"/>
                </a:solidFill>
                <a:latin typeface="+mn-lt"/>
                <a:ea typeface="Microsoft YaHei" panose="020B0503020204020204" pitchFamily="34" charset="-122"/>
              </a:rPr>
              <a:t>mogą przebywać w lokalu w czasie głosowania,</a:t>
            </a:r>
          </a:p>
          <a:p>
            <a:pPr marL="457200" indent="-457200" algn="just" eaLnBrk="1" hangingPunct="1">
              <a:lnSpc>
                <a:spcPct val="150000"/>
              </a:lnSpc>
              <a:spcBef>
                <a:spcPts val="550"/>
              </a:spcBef>
              <a:buClr>
                <a:srgbClr val="000000"/>
              </a:buClr>
              <a:buFont typeface="Wingdings" panose="05000000000000000000" pitchFamily="2" charset="2"/>
              <a:buChar char="Ø"/>
              <a:defRPr/>
            </a:pPr>
            <a:r>
              <a:rPr lang="pl-PL" altLang="pl-PL" sz="1800" dirty="0" smtClean="0">
                <a:solidFill>
                  <a:schemeClr val="tx1"/>
                </a:solidFill>
                <a:latin typeface="+mn-lt"/>
                <a:ea typeface="Microsoft YaHei" panose="020B0503020204020204" pitchFamily="34" charset="-122"/>
              </a:rPr>
              <a:t>zgłaszają przewodniczącemu swoją obecność,</a:t>
            </a:r>
          </a:p>
          <a:p>
            <a:pPr marL="457200" indent="-457200" algn="just" eaLnBrk="1" hangingPunct="1">
              <a:lnSpc>
                <a:spcPct val="150000"/>
              </a:lnSpc>
              <a:spcBef>
                <a:spcPts val="550"/>
              </a:spcBef>
              <a:buClr>
                <a:srgbClr val="000000"/>
              </a:buClr>
              <a:buFont typeface="Wingdings" panose="05000000000000000000" pitchFamily="2" charset="2"/>
              <a:buChar char="Ø"/>
              <a:defRPr/>
            </a:pPr>
            <a:r>
              <a:rPr lang="pl-PL" altLang="pl-PL" sz="1800" dirty="0" smtClean="0">
                <a:solidFill>
                  <a:schemeClr val="tx1"/>
                </a:solidFill>
                <a:latin typeface="+mn-lt"/>
                <a:ea typeface="Microsoft YaHei" panose="020B0503020204020204" pitchFamily="34" charset="-122"/>
              </a:rPr>
              <a:t>okazują ważną legitymację dziennikarską lub inny dokument potwierdzający reprezentowanie redakcji,</a:t>
            </a:r>
          </a:p>
          <a:p>
            <a:pPr marL="457200" indent="-457200" algn="just" eaLnBrk="1" hangingPunct="1">
              <a:lnSpc>
                <a:spcPct val="150000"/>
              </a:lnSpc>
              <a:spcBef>
                <a:spcPts val="550"/>
              </a:spcBef>
              <a:buClr>
                <a:srgbClr val="000000"/>
              </a:buClr>
              <a:buFont typeface="Wingdings" panose="05000000000000000000" pitchFamily="2" charset="2"/>
              <a:buChar char="Ø"/>
              <a:defRPr/>
            </a:pPr>
            <a:r>
              <a:rPr lang="pl-PL" sz="1800" dirty="0" smtClean="0">
                <a:solidFill>
                  <a:schemeClr val="tx1"/>
                </a:solidFill>
                <a:latin typeface="+mn-lt"/>
              </a:rPr>
              <a:t>mają stosować się do zarządzeń mających na celu zapewnienie powagi i tajności głosowania,</a:t>
            </a:r>
            <a:endParaRPr lang="pl-PL" altLang="pl-PL" sz="1800" dirty="0" smtClean="0">
              <a:solidFill>
                <a:schemeClr val="tx1"/>
              </a:solidFill>
              <a:latin typeface="+mn-lt"/>
              <a:ea typeface="Microsoft YaHei" panose="020B0503020204020204" pitchFamily="34" charset="-122"/>
            </a:endParaRPr>
          </a:p>
          <a:p>
            <a:pPr marL="457200" indent="-457200" algn="just" eaLnBrk="1" hangingPunct="1">
              <a:lnSpc>
                <a:spcPct val="150000"/>
              </a:lnSpc>
              <a:spcBef>
                <a:spcPts val="550"/>
              </a:spcBef>
              <a:buClr>
                <a:srgbClr val="000000"/>
              </a:buClr>
              <a:buFont typeface="Wingdings" panose="05000000000000000000" pitchFamily="2" charset="2"/>
              <a:buChar char="Ø"/>
              <a:defRPr/>
            </a:pPr>
            <a:r>
              <a:rPr lang="pl-PL" altLang="pl-PL" sz="1800" dirty="0" smtClean="0">
                <a:solidFill>
                  <a:schemeClr val="tx1"/>
                </a:solidFill>
                <a:latin typeface="+mn-lt"/>
                <a:ea typeface="Microsoft YaHei" panose="020B0503020204020204" pitchFamily="34" charset="-122"/>
              </a:rPr>
              <a:t>za zgodą okręgowej komisji wyborczej dopuszczalne jest  sfilmowanie i sfotografowanie momentu otwierania przez komisję urny i wyjmowania kart,</a:t>
            </a:r>
          </a:p>
          <a:p>
            <a:pPr marL="457200" indent="-457200" algn="just" eaLnBrk="1" hangingPunct="1">
              <a:lnSpc>
                <a:spcPct val="150000"/>
              </a:lnSpc>
              <a:spcBef>
                <a:spcPts val="550"/>
              </a:spcBef>
              <a:buClr>
                <a:srgbClr val="000000"/>
              </a:buClr>
              <a:buFont typeface="Wingdings" panose="05000000000000000000" pitchFamily="2" charset="2"/>
              <a:buChar char="Ø"/>
              <a:defRPr/>
            </a:pPr>
            <a:r>
              <a:rPr lang="pl-PL" altLang="pl-PL" sz="1800" dirty="0" smtClean="0">
                <a:solidFill>
                  <a:schemeClr val="tx1"/>
                </a:solidFill>
                <a:latin typeface="+mn-lt"/>
                <a:ea typeface="Microsoft YaHei" panose="020B0503020204020204" pitchFamily="34" charset="-122"/>
              </a:rPr>
              <a:t>nie mogą przeprowadzać wywiadów w lokalu.</a:t>
            </a:r>
          </a:p>
        </p:txBody>
      </p:sp>
      <p:sp>
        <p:nvSpPr>
          <p:cNvPr id="7" name="Dowolny kształt 1"/>
          <p:cNvSpPr>
            <a:spLocks noChangeArrowheads="1"/>
          </p:cNvSpPr>
          <p:nvPr/>
        </p:nvSpPr>
        <p:spPr bwMode="auto">
          <a:xfrm>
            <a:off x="467544" y="476672"/>
            <a:ext cx="8229600" cy="5826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anchor="ct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200" b="1" dirty="0">
                <a:solidFill>
                  <a:srgbClr val="C00000"/>
                </a:solidFill>
                <a:latin typeface="Calibri" pitchFamily="34" charset="0"/>
                <a:ea typeface="Microsoft YaHei" pitchFamily="34" charset="-122"/>
              </a:rPr>
              <a:t>DZIENNIKARZE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stopki 5"/>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dirty="0"/>
          </a:p>
        </p:txBody>
      </p:sp>
      <p:sp>
        <p:nvSpPr>
          <p:cNvPr id="2" name="Tytuł 1"/>
          <p:cNvSpPr>
            <a:spLocks noGrp="1"/>
          </p:cNvSpPr>
          <p:nvPr>
            <p:ph type="title" idx="4294967295"/>
          </p:nvPr>
        </p:nvSpPr>
        <p:spPr>
          <a:xfrm>
            <a:off x="755576" y="404664"/>
            <a:ext cx="8183562" cy="1050925"/>
          </a:xfrm>
        </p:spPr>
        <p:txBody>
          <a:bodyPr>
            <a:normAutofit fontScale="90000"/>
          </a:bodyPr>
          <a:lstStyle/>
          <a:p>
            <a:pPr algn="ctr"/>
            <a:r>
              <a:rPr lang="pl-PL" spc="1500" dirty="0" smtClean="0">
                <a:solidFill>
                  <a:srgbClr val="CC0000"/>
                </a:solidFill>
              </a:rPr>
              <a:t>CZŁONKOWIE KOMISJI</a:t>
            </a:r>
            <a:r>
              <a:rPr lang="pl-PL" spc="1500" dirty="0" smtClean="0"/>
              <a:t> </a:t>
            </a:r>
            <a:endParaRPr lang="pl-PL" dirty="0"/>
          </a:p>
        </p:txBody>
      </p:sp>
      <p:sp>
        <p:nvSpPr>
          <p:cNvPr id="3" name="Symbol zastępczy zawartości 2"/>
          <p:cNvSpPr>
            <a:spLocks noGrp="1"/>
          </p:cNvSpPr>
          <p:nvPr>
            <p:ph idx="4294967295"/>
          </p:nvPr>
        </p:nvSpPr>
        <p:spPr>
          <a:xfrm>
            <a:off x="179512" y="1484784"/>
            <a:ext cx="8183563" cy="4187825"/>
          </a:xfrm>
          <a:noFill/>
        </p:spPr>
        <p:txBody>
          <a:bodyPr>
            <a:normAutofit fontScale="55000" lnSpcReduction="20000"/>
          </a:bodyPr>
          <a:lstStyle/>
          <a:p>
            <a:pPr>
              <a:buNone/>
            </a:pPr>
            <a:endParaRPr lang="pl-PL" u="sng" dirty="0" smtClean="0"/>
          </a:p>
          <a:p>
            <a:pPr lvl="1" algn="just">
              <a:lnSpc>
                <a:spcPct val="170000"/>
              </a:lnSpc>
              <a:buClr>
                <a:srgbClr val="C00000"/>
              </a:buClr>
              <a:buFont typeface="Wingdings" pitchFamily="2" charset="2"/>
              <a:buChar char="§"/>
            </a:pPr>
            <a:r>
              <a:rPr lang="pl-PL" b="1" dirty="0" smtClean="0"/>
              <a:t>nie mogą udzielać wyborcom pomocy w głosowaniu, z wyjątkiem pomocy udzielanej wyborcom niepełnosprawnym w zakresie, o którym mowa w art.37c §2 Kodeksu wyborczego, oraz polegającej na udzieleniu wyborcom informacji, o których mowa w pkt. 21 i 27 wytycznych tzn.:</a:t>
            </a:r>
          </a:p>
          <a:p>
            <a:pPr lvl="3" algn="just">
              <a:lnSpc>
                <a:spcPct val="170000"/>
              </a:lnSpc>
              <a:buClr>
                <a:srgbClr val="C00000"/>
              </a:buClr>
              <a:buFont typeface="Wingdings" pitchFamily="2" charset="2"/>
              <a:buChar char="v"/>
            </a:pPr>
            <a:r>
              <a:rPr lang="pl-PL" sz="2200" dirty="0" smtClean="0"/>
              <a:t>o skreśleniu kandydata i nowym brzmieniu karty do głosowania oraz o warunkach ważności głosu oddanego na karcie w przypadku kiedy w okresie po wydrukowaniu kart do głosowania, a przed dniem wyborów PKW skreśli z listy kandydatów nazwisko kandydata na Prezydenta Rzeczypospolitej Polskiej</a:t>
            </a:r>
          </a:p>
          <a:p>
            <a:pPr lvl="3" algn="just">
              <a:lnSpc>
                <a:spcPct val="170000"/>
              </a:lnSpc>
              <a:buClr>
                <a:srgbClr val="C00000"/>
              </a:buClr>
              <a:buFont typeface="Wingdings" pitchFamily="2" charset="2"/>
              <a:buChar char="v"/>
            </a:pPr>
            <a:r>
              <a:rPr lang="pl-PL" sz="2200" dirty="0" smtClean="0"/>
              <a:t>na wniosek wyborcy o sposobie głosowania w wyborach oraz warunkach ważności głosu, zgodnie z informacją umieszczoną na karcie do głosowania. Wyjaśnienie to nie może zawierać elementów agitacyjnych.</a:t>
            </a:r>
            <a:r>
              <a:rPr lang="pl-PL" dirty="0" smtClean="0"/>
              <a:t>	</a:t>
            </a:r>
          </a:p>
          <a:p>
            <a:pPr lvl="1" algn="just">
              <a:lnSpc>
                <a:spcPct val="170000"/>
              </a:lnSpc>
              <a:buClr>
                <a:srgbClr val="C00000"/>
              </a:buClr>
              <a:buFont typeface="Wingdings" pitchFamily="2" charset="2"/>
              <a:buChar char="§"/>
            </a:pPr>
            <a:r>
              <a:rPr lang="pl-PL" b="1" dirty="0" smtClean="0"/>
              <a:t>w dniu wyborów mają obowiązek nosić identyfikatory z imieniem </a:t>
            </a:r>
            <a:br>
              <a:rPr lang="pl-PL" b="1" dirty="0" smtClean="0"/>
            </a:br>
            <a:r>
              <a:rPr lang="pl-PL" b="1" dirty="0" smtClean="0"/>
              <a:t>i nazwiskiem oraz funkcją pełnioną w Komisji</a:t>
            </a:r>
          </a:p>
          <a:p>
            <a:pPr lvl="1" algn="just"/>
            <a:endParaRPr lang="pl-PL" dirty="0" smtClean="0"/>
          </a:p>
          <a:p>
            <a:pPr>
              <a:buNone/>
            </a:pPr>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40</a:t>
            </a:fld>
            <a:endParaRPr lang="pl-PL" dirty="0"/>
          </a:p>
        </p:txBody>
      </p:sp>
      <p:sp>
        <p:nvSpPr>
          <p:cNvPr id="6" name="Prostokąt 5"/>
          <p:cNvSpPr/>
          <p:nvPr/>
        </p:nvSpPr>
        <p:spPr>
          <a:xfrm>
            <a:off x="395536" y="620688"/>
            <a:ext cx="8280474" cy="5040560"/>
          </a:xfrm>
          <a:prstGeom prst="rect">
            <a:avLst/>
          </a:prstGeom>
        </p:spPr>
        <p:txBody>
          <a:bodyPr wrap="square">
            <a:spAutoFit/>
          </a:bodyPr>
          <a:lstStyle/>
          <a:p>
            <a:pPr algn="ctr">
              <a:lnSpc>
                <a:spcPct val="107000"/>
              </a:lnSpc>
              <a:spcAft>
                <a:spcPts val="800"/>
              </a:spcAft>
              <a:defRPr/>
            </a:pPr>
            <a:r>
              <a:rPr lang="pl-PL" sz="2800" b="1" dirty="0">
                <a:solidFill>
                  <a:srgbClr val="C00000"/>
                </a:solidFill>
                <a:latin typeface="Calibri" pitchFamily="34" charset="0"/>
                <a:ea typeface="Calibri" panose="020F0502020204030204" pitchFamily="34" charset="0"/>
                <a:cs typeface="Times New Roman" panose="02020603050405020304" pitchFamily="18" charset="0"/>
              </a:rPr>
              <a:t>Obserwatorzy międzynarodowi</a:t>
            </a:r>
          </a:p>
          <a:p>
            <a:pPr>
              <a:lnSpc>
                <a:spcPct val="107000"/>
              </a:lnSpc>
              <a:spcAft>
                <a:spcPts val="800"/>
              </a:spcAft>
              <a:defRPr/>
            </a:pPr>
            <a:endParaRPr lang="pl-PL" sz="2000" b="1" dirty="0">
              <a:latin typeface="+mn-lt"/>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Ø"/>
              <a:defRPr/>
            </a:pPr>
            <a:r>
              <a:rPr lang="pl-PL" sz="2000" dirty="0">
                <a:latin typeface="+mn-lt"/>
                <a:ea typeface="Calibri" panose="020F0502020204030204" pitchFamily="34" charset="0"/>
                <a:cs typeface="Times New Roman" panose="02020603050405020304" pitchFamily="18" charset="0"/>
              </a:rPr>
              <a:t>przy </a:t>
            </a:r>
            <a:r>
              <a:rPr lang="pl-PL" sz="2000" b="1" u="sng" dirty="0">
                <a:solidFill>
                  <a:srgbClr val="C00000"/>
                </a:solidFill>
                <a:latin typeface="+mn-lt"/>
                <a:ea typeface="Calibri" panose="020F0502020204030204" pitchFamily="34" charset="0"/>
                <a:cs typeface="Times New Roman" panose="02020603050405020304" pitchFamily="18" charset="0"/>
              </a:rPr>
              <a:t>wszystkich czynnościach </a:t>
            </a:r>
            <a:r>
              <a:rPr lang="pl-PL" sz="2000" dirty="0">
                <a:latin typeface="+mn-lt"/>
                <a:ea typeface="Calibri" panose="020F0502020204030204" pitchFamily="34" charset="0"/>
                <a:cs typeface="Times New Roman" panose="02020603050405020304" pitchFamily="18" charset="0"/>
              </a:rPr>
              <a:t>komisji mogą być również obecni obserwatorzy międzynarodowi zaproszeni przez Państwową Komisję Wyborczą,</a:t>
            </a:r>
          </a:p>
          <a:p>
            <a:pPr marL="457200" indent="-457200" algn="just">
              <a:lnSpc>
                <a:spcPct val="107000"/>
              </a:lnSpc>
              <a:spcAft>
                <a:spcPts val="800"/>
              </a:spcAft>
              <a:buFont typeface="Wingdings" panose="05000000000000000000" pitchFamily="2" charset="2"/>
              <a:buChar char="Ø"/>
              <a:defRPr/>
            </a:pPr>
            <a:r>
              <a:rPr lang="pl-PL" sz="2000" dirty="0">
                <a:latin typeface="+mn-lt"/>
                <a:ea typeface="Calibri" panose="020F0502020204030204" pitchFamily="34" charset="0"/>
                <a:cs typeface="Times New Roman" panose="02020603050405020304" pitchFamily="18" charset="0"/>
              </a:rPr>
              <a:t>obserwatorzy międzynarodowi przedstawią komisji zaświadczenie wydane przez Państwową Komisję Wyborczą,</a:t>
            </a:r>
          </a:p>
          <a:p>
            <a:pPr marL="457200" indent="-457200" algn="just">
              <a:lnSpc>
                <a:spcPct val="107000"/>
              </a:lnSpc>
              <a:spcAft>
                <a:spcPts val="800"/>
              </a:spcAft>
              <a:buFont typeface="Wingdings" panose="05000000000000000000" pitchFamily="2" charset="2"/>
              <a:buChar char="Ø"/>
              <a:defRPr/>
            </a:pPr>
            <a:r>
              <a:rPr lang="pl-PL" sz="2000" dirty="0">
                <a:latin typeface="+mn-lt"/>
                <a:ea typeface="Calibri" panose="020F0502020204030204" pitchFamily="34" charset="0"/>
                <a:cs typeface="Times New Roman" panose="02020603050405020304" pitchFamily="18" charset="0"/>
              </a:rPr>
              <a:t>posiadają uprawnienia mężów zaufania, z wyjątkiem prawa do wnoszenia uwag do protokołów,</a:t>
            </a:r>
          </a:p>
          <a:p>
            <a:pPr marL="457200" indent="-457200" algn="just">
              <a:lnSpc>
                <a:spcPct val="107000"/>
              </a:lnSpc>
              <a:spcAft>
                <a:spcPts val="800"/>
              </a:spcAft>
              <a:buFont typeface="Wingdings" panose="05000000000000000000" pitchFamily="2" charset="2"/>
              <a:buChar char="Ø"/>
              <a:defRPr/>
            </a:pPr>
            <a:r>
              <a:rPr lang="pl-PL" sz="2000" dirty="0">
                <a:latin typeface="+mn-lt"/>
                <a:ea typeface="Calibri" panose="020F0502020204030204" pitchFamily="34" charset="0"/>
                <a:cs typeface="Times New Roman" panose="02020603050405020304" pitchFamily="18" charset="0"/>
              </a:rPr>
              <a:t>nie mogą oni wykonywać żadnych czynności członka komisji, pomagać wyborcom w głosowaniu ani udzielać im wyjaśnień.</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41</a:t>
            </a:fld>
            <a:endParaRPr lang="pl-PL" dirty="0"/>
          </a:p>
        </p:txBody>
      </p:sp>
      <p:sp>
        <p:nvSpPr>
          <p:cNvPr id="7" name="Tytuł 1"/>
          <p:cNvSpPr txBox="1">
            <a:spLocks noGrp="1"/>
          </p:cNvSpPr>
          <p:nvPr>
            <p:ph type="title" idx="4294967295"/>
          </p:nvPr>
        </p:nvSpPr>
        <p:spPr>
          <a:xfrm>
            <a:off x="611560" y="764704"/>
            <a:ext cx="7993063" cy="647700"/>
          </a:xfrm>
        </p:spPr>
        <p:txBody>
          <a:bodyPr>
            <a:normAutofit fontScale="90000"/>
          </a:bodyPr>
          <a:lstStyle/>
          <a:p>
            <a:r>
              <a:rPr lang="pl-PL" altLang="pl-PL" sz="3200" dirty="0" smtClean="0">
                <a:solidFill>
                  <a:schemeClr val="tx1"/>
                </a:solidFill>
                <a:latin typeface="Calibri" pitchFamily="34" charset="0"/>
              </a:rPr>
              <a:t>Głosowanie w obwodach odrębnych nr 64, 65, 66</a:t>
            </a:r>
          </a:p>
        </p:txBody>
      </p:sp>
      <p:sp>
        <p:nvSpPr>
          <p:cNvPr id="6" name="Prostokąt 5"/>
          <p:cNvSpPr/>
          <p:nvPr/>
        </p:nvSpPr>
        <p:spPr>
          <a:xfrm>
            <a:off x="611560" y="1628800"/>
            <a:ext cx="7959551" cy="4031873"/>
          </a:xfrm>
          <a:prstGeom prst="rect">
            <a:avLst/>
          </a:prstGeom>
        </p:spPr>
        <p:txBody>
          <a:bodyPr wrap="square">
            <a:spAutoFit/>
          </a:bodyPr>
          <a:lstStyle/>
          <a:p>
            <a:pPr algn="ctr">
              <a:defRPr/>
            </a:pPr>
            <a:r>
              <a:rPr lang="pl-PL" altLang="pl-PL" sz="1600" b="1" dirty="0">
                <a:solidFill>
                  <a:srgbClr val="C00000"/>
                </a:solidFill>
                <a:latin typeface="+mn-lt"/>
              </a:rPr>
              <a:t>Urna pomocnicza</a:t>
            </a:r>
          </a:p>
          <a:p>
            <a:pPr algn="ctr">
              <a:defRPr/>
            </a:pPr>
            <a:r>
              <a:rPr lang="pl-PL" altLang="pl-PL" sz="1600" b="1" dirty="0">
                <a:solidFill>
                  <a:srgbClr val="C00000"/>
                </a:solidFill>
                <a:latin typeface="+mn-lt"/>
              </a:rPr>
              <a:t>zastosowaniu urny pomocniczej jest dopuszczalne jedynie </a:t>
            </a:r>
            <a:r>
              <a:rPr lang="pl-PL" altLang="pl-PL" sz="1600" b="1" dirty="0" smtClean="0">
                <a:solidFill>
                  <a:srgbClr val="C00000"/>
                </a:solidFill>
                <a:latin typeface="+mn-lt"/>
              </a:rPr>
              <a:t/>
            </a:r>
            <a:br>
              <a:rPr lang="pl-PL" altLang="pl-PL" sz="1600" b="1" dirty="0" smtClean="0">
                <a:solidFill>
                  <a:srgbClr val="C00000"/>
                </a:solidFill>
                <a:latin typeface="+mn-lt"/>
              </a:rPr>
            </a:br>
            <a:r>
              <a:rPr lang="pl-PL" altLang="pl-PL" sz="1600" b="1" dirty="0" smtClean="0">
                <a:solidFill>
                  <a:srgbClr val="C00000"/>
                </a:solidFill>
                <a:latin typeface="+mn-lt"/>
              </a:rPr>
              <a:t>w </a:t>
            </a:r>
            <a:r>
              <a:rPr lang="pl-PL" altLang="pl-PL" sz="1600" b="1" dirty="0">
                <a:solidFill>
                  <a:srgbClr val="C00000"/>
                </a:solidFill>
                <a:latin typeface="+mn-lt"/>
              </a:rPr>
              <a:t>obwodach głosowania utworzonych w szpitalach i zakładach pomocy </a:t>
            </a:r>
            <a:r>
              <a:rPr lang="pl-PL" altLang="pl-PL" sz="1600" b="1" dirty="0" smtClean="0">
                <a:solidFill>
                  <a:srgbClr val="C00000"/>
                </a:solidFill>
                <a:latin typeface="+mn-lt"/>
              </a:rPr>
              <a:t>społecznej</a:t>
            </a:r>
          </a:p>
          <a:p>
            <a:pPr>
              <a:defRPr/>
            </a:pPr>
            <a:endParaRPr lang="pl-PL" altLang="pl-PL" sz="1600" b="1" dirty="0">
              <a:solidFill>
                <a:srgbClr val="C00000"/>
              </a:solidFill>
              <a:latin typeface="+mn-lt"/>
            </a:endParaRPr>
          </a:p>
          <a:p>
            <a:pPr marL="342900" indent="-342900" algn="just" eaLnBrk="1" hangingPunct="1">
              <a:buFont typeface="Wingdings" panose="05000000000000000000" pitchFamily="2" charset="2"/>
              <a:buChar char="Ø"/>
              <a:defRPr/>
            </a:pPr>
            <a:r>
              <a:rPr lang="pl-PL" altLang="pl-PL" sz="1600" dirty="0">
                <a:latin typeface="+mn-lt"/>
              </a:rPr>
              <a:t>komisje po uzgodnieniu z okręgową komisją wyborczą </a:t>
            </a:r>
            <a:r>
              <a:rPr lang="pl-PL" altLang="pl-PL" sz="1600" dirty="0" smtClean="0">
                <a:latin typeface="+mn-lt"/>
              </a:rPr>
              <a:t>(podjęciu </a:t>
            </a:r>
            <a:r>
              <a:rPr lang="pl-PL" altLang="pl-PL" sz="1600" dirty="0">
                <a:latin typeface="+mn-lt"/>
              </a:rPr>
              <a:t>stosownych uchwał i otrzymaniu </a:t>
            </a:r>
            <a:r>
              <a:rPr lang="pl-PL" altLang="pl-PL" sz="1600" dirty="0" smtClean="0">
                <a:latin typeface="+mn-lt"/>
              </a:rPr>
              <a:t>zgody OKW), </a:t>
            </a:r>
            <a:r>
              <a:rPr lang="pl-PL" altLang="pl-PL" sz="1600" dirty="0">
                <a:latin typeface="+mn-lt"/>
              </a:rPr>
              <a:t>mogą stosować </a:t>
            </a:r>
            <a:r>
              <a:rPr lang="pl-PL" altLang="pl-PL" sz="1600" dirty="0" smtClean="0">
                <a:latin typeface="+mn-lt"/>
              </a:rPr>
              <a:t/>
            </a:r>
            <a:br>
              <a:rPr lang="pl-PL" altLang="pl-PL" sz="1600" dirty="0" smtClean="0">
                <a:latin typeface="+mn-lt"/>
              </a:rPr>
            </a:br>
            <a:r>
              <a:rPr lang="pl-PL" altLang="pl-PL" sz="1600" dirty="0" smtClean="0">
                <a:latin typeface="+mn-lt"/>
              </a:rPr>
              <a:t>w </a:t>
            </a:r>
            <a:r>
              <a:rPr lang="pl-PL" altLang="pl-PL" sz="1600" dirty="0">
                <a:latin typeface="+mn-lt"/>
              </a:rPr>
              <a:t>głosowaniu (oprócz urny zasadniczej) urnę pomocniczą,</a:t>
            </a:r>
          </a:p>
          <a:p>
            <a:pPr marL="342900" indent="-342900" algn="just" eaLnBrk="1" hangingPunct="1">
              <a:buFont typeface="Wingdings" panose="05000000000000000000" pitchFamily="2" charset="2"/>
              <a:buChar char="Ø"/>
              <a:defRPr/>
            </a:pPr>
            <a:r>
              <a:rPr lang="pl-PL" altLang="pl-PL" sz="1600" dirty="0">
                <a:latin typeface="+mn-lt"/>
              </a:rPr>
              <a:t>urna pomocnicza służy do głosowania poza lokalem tylko przez te osoby, których nazwiska figurują w spisie wyborców w danym obwodzie głosowania i wyrażą wolę takiego głosowania,</a:t>
            </a:r>
          </a:p>
          <a:p>
            <a:pPr marL="342900" indent="-342900" algn="just" eaLnBrk="1" hangingPunct="1">
              <a:buFont typeface="Wingdings" panose="05000000000000000000" pitchFamily="2" charset="2"/>
              <a:buChar char="Ø"/>
              <a:defRPr/>
            </a:pPr>
            <a:r>
              <a:rPr lang="pl-PL" altLang="pl-PL" sz="1600" dirty="0">
                <a:latin typeface="+mn-lt"/>
              </a:rPr>
              <a:t>wyborca po otrzymaniu karty do głosowania kwituje jej odbiór podpisem w spisie, a członek komisji w rubryce spisu „Uwagi” umieszcza dopisek „UP”, w celu późniejszego rozliczenia kart do głosowania; podczas głosowania należy dbać o to, aby zachowana była tajność głosowania.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42</a:t>
            </a:fld>
            <a:endParaRPr lang="pl-PL" dirty="0"/>
          </a:p>
        </p:txBody>
      </p:sp>
      <p:sp>
        <p:nvSpPr>
          <p:cNvPr id="6" name="Prostokąt 5"/>
          <p:cNvSpPr/>
          <p:nvPr/>
        </p:nvSpPr>
        <p:spPr>
          <a:xfrm>
            <a:off x="539552" y="692696"/>
            <a:ext cx="7956376" cy="5139869"/>
          </a:xfrm>
          <a:prstGeom prst="rect">
            <a:avLst/>
          </a:prstGeom>
        </p:spPr>
        <p:txBody>
          <a:bodyPr wrap="square">
            <a:spAutoFit/>
          </a:bodyPr>
          <a:lstStyle/>
          <a:p>
            <a:pPr algn="ctr">
              <a:defRPr/>
            </a:pPr>
            <a:r>
              <a:rPr lang="pl-PL" altLang="pl-PL" sz="2400" b="1" dirty="0">
                <a:solidFill>
                  <a:srgbClr val="C00000"/>
                </a:solidFill>
                <a:latin typeface="+mn-lt"/>
              </a:rPr>
              <a:t>Godziny głosowania w obwodach odrębnych</a:t>
            </a:r>
          </a:p>
          <a:p>
            <a:pPr algn="ctr">
              <a:defRPr/>
            </a:pPr>
            <a:endParaRPr lang="pl-PL" altLang="pl-PL" sz="1600" b="1" dirty="0">
              <a:solidFill>
                <a:srgbClr val="C00000"/>
              </a:solidFill>
              <a:latin typeface="+mn-lt"/>
            </a:endParaRPr>
          </a:p>
          <a:p>
            <a:pPr algn="just">
              <a:defRPr/>
            </a:pPr>
            <a:r>
              <a:rPr lang="pl-PL" altLang="pl-PL" sz="1600" dirty="0">
                <a:latin typeface="+mn-lt"/>
              </a:rPr>
              <a:t>Głosowanie w obwodach głosowania utworzonych w zakładach opieki zdrowotnej i domach pomocy społecznej może się rozpocząć później niż </a:t>
            </a:r>
            <a:r>
              <a:rPr lang="pl-PL" altLang="pl-PL" sz="1600" dirty="0" smtClean="0">
                <a:latin typeface="+mn-lt"/>
              </a:rPr>
              <a:t/>
            </a:r>
            <a:br>
              <a:rPr lang="pl-PL" altLang="pl-PL" sz="1600" dirty="0" smtClean="0">
                <a:latin typeface="+mn-lt"/>
              </a:rPr>
            </a:br>
            <a:r>
              <a:rPr lang="pl-PL" altLang="pl-PL" sz="1600" dirty="0" smtClean="0">
                <a:latin typeface="+mn-lt"/>
              </a:rPr>
              <a:t>o </a:t>
            </a:r>
            <a:r>
              <a:rPr lang="pl-PL" altLang="pl-PL" sz="1600" dirty="0">
                <a:latin typeface="+mn-lt"/>
              </a:rPr>
              <a:t>godzinie </a:t>
            </a:r>
            <a:r>
              <a:rPr lang="pl-PL" altLang="pl-PL" sz="1600" dirty="0" smtClean="0">
                <a:latin typeface="+mn-lt"/>
              </a:rPr>
              <a:t>7.00</a:t>
            </a:r>
          </a:p>
          <a:p>
            <a:pPr algn="just">
              <a:defRPr/>
            </a:pPr>
            <a:endParaRPr lang="pl-PL" altLang="pl-PL" sz="1600" dirty="0">
              <a:latin typeface="+mn-lt"/>
            </a:endParaRPr>
          </a:p>
          <a:p>
            <a:pPr marL="342900" indent="-342900" algn="just" eaLnBrk="1" hangingPunct="1">
              <a:buFont typeface="Wingdings" panose="05000000000000000000" pitchFamily="2" charset="2"/>
              <a:buChar char="Ø"/>
              <a:defRPr/>
            </a:pPr>
            <a:r>
              <a:rPr lang="pl-PL" altLang="pl-PL" sz="1600" dirty="0">
                <a:latin typeface="+mn-lt"/>
              </a:rPr>
              <a:t>komisje po uzgodnieniu z okręgową komisją wyborczą </a:t>
            </a:r>
            <a:r>
              <a:rPr lang="pl-PL" altLang="pl-PL" sz="1600" dirty="0" smtClean="0">
                <a:latin typeface="+mn-lt"/>
              </a:rPr>
              <a:t>(po </a:t>
            </a:r>
            <a:r>
              <a:rPr lang="pl-PL" altLang="pl-PL" sz="1600" dirty="0">
                <a:latin typeface="+mn-lt"/>
              </a:rPr>
              <a:t>podjęciu stosownych uchwał i otrzymaniu zgody </a:t>
            </a:r>
            <a:r>
              <a:rPr lang="pl-PL" altLang="pl-PL" sz="1600" dirty="0" smtClean="0">
                <a:latin typeface="+mn-lt"/>
              </a:rPr>
              <a:t>OKW), </a:t>
            </a:r>
            <a:r>
              <a:rPr lang="pl-PL" altLang="pl-PL" sz="1600" dirty="0">
                <a:latin typeface="+mn-lt"/>
              </a:rPr>
              <a:t>mogą przeprowadzać głosowanie w innych godzinach niż komisje w obwodach stałych</a:t>
            </a:r>
            <a:r>
              <a:rPr lang="pl-PL" altLang="pl-PL" sz="1600" dirty="0" smtClean="0">
                <a:latin typeface="+mn-lt"/>
              </a:rPr>
              <a:t>,</a:t>
            </a:r>
          </a:p>
          <a:p>
            <a:pPr marL="342900" indent="-342900" algn="just" eaLnBrk="1" hangingPunct="1">
              <a:defRPr/>
            </a:pPr>
            <a:endParaRPr lang="pl-PL" altLang="pl-PL" sz="1600" dirty="0">
              <a:latin typeface="+mn-lt"/>
            </a:endParaRPr>
          </a:p>
          <a:p>
            <a:pPr marL="342900" indent="-342900" algn="just" eaLnBrk="1" hangingPunct="1">
              <a:buFont typeface="Wingdings" panose="05000000000000000000" pitchFamily="2" charset="2"/>
              <a:buChar char="Ø"/>
              <a:defRPr/>
            </a:pPr>
            <a:r>
              <a:rPr lang="pl-PL" altLang="pl-PL" sz="1600" dirty="0">
                <a:latin typeface="+mn-lt"/>
              </a:rPr>
              <a:t>proponowana godzina rozpoczęcia przez komisje:</a:t>
            </a:r>
          </a:p>
          <a:p>
            <a:pPr marL="914400" lvl="1" indent="-457200" algn="just">
              <a:buFont typeface="Arial" panose="020B0604020202020204" pitchFamily="34" charset="0"/>
              <a:buChar char="•"/>
              <a:defRPr/>
            </a:pPr>
            <a:r>
              <a:rPr lang="pl-PL" altLang="pl-PL" sz="1600" dirty="0">
                <a:latin typeface="+mn-lt"/>
              </a:rPr>
              <a:t>pracy </a:t>
            </a:r>
            <a:r>
              <a:rPr lang="pl-PL" altLang="pl-PL" sz="1600" dirty="0" smtClean="0">
                <a:latin typeface="+mn-lt"/>
              </a:rPr>
              <a:t> </a:t>
            </a:r>
            <a:r>
              <a:rPr lang="pl-PL" altLang="pl-PL" sz="1600" dirty="0">
                <a:latin typeface="+mn-lt"/>
              </a:rPr>
              <a:t>	 </a:t>
            </a:r>
            <a:r>
              <a:rPr lang="pl-PL" altLang="pl-PL" sz="1600" dirty="0" smtClean="0">
                <a:latin typeface="+mn-lt"/>
              </a:rPr>
              <a:t>             </a:t>
            </a:r>
            <a:r>
              <a:rPr lang="pl-PL" sz="1600" b="1" dirty="0" smtClean="0">
                <a:solidFill>
                  <a:srgbClr val="C00000"/>
                </a:solidFill>
                <a:sym typeface="Wingdings"/>
              </a:rPr>
              <a:t></a:t>
            </a:r>
            <a:r>
              <a:rPr lang="pl-PL" altLang="pl-PL" sz="1600" dirty="0" smtClean="0">
                <a:latin typeface="+mn-lt"/>
              </a:rPr>
              <a:t>  8.00</a:t>
            </a:r>
            <a:endParaRPr lang="pl-PL" altLang="pl-PL" sz="1600" dirty="0">
              <a:latin typeface="+mn-lt"/>
            </a:endParaRPr>
          </a:p>
          <a:p>
            <a:pPr marL="914400" lvl="1" indent="-457200" algn="just">
              <a:buFont typeface="Arial" panose="020B0604020202020204" pitchFamily="34" charset="0"/>
              <a:buChar char="•"/>
              <a:defRPr/>
            </a:pPr>
            <a:r>
              <a:rPr lang="pl-PL" altLang="pl-PL" sz="1600" dirty="0" smtClean="0"/>
              <a:t>g</a:t>
            </a:r>
            <a:r>
              <a:rPr lang="pl-PL" altLang="pl-PL" sz="1600" dirty="0" smtClean="0">
                <a:latin typeface="+mn-lt"/>
              </a:rPr>
              <a:t>łosowania </a:t>
            </a:r>
            <a:r>
              <a:rPr lang="pl-PL" altLang="pl-PL" sz="1600" dirty="0">
                <a:latin typeface="+mn-lt"/>
              </a:rPr>
              <a:t>	</a:t>
            </a:r>
            <a:r>
              <a:rPr lang="pl-PL" sz="1600" b="1" dirty="0" smtClean="0">
                <a:solidFill>
                  <a:srgbClr val="C00000"/>
                </a:solidFill>
                <a:sym typeface="Wingdings"/>
              </a:rPr>
              <a:t>   </a:t>
            </a:r>
            <a:r>
              <a:rPr lang="pl-PL" sz="1600" dirty="0" smtClean="0">
                <a:sym typeface="Wingdings"/>
              </a:rPr>
              <a:t>9</a:t>
            </a:r>
            <a:r>
              <a:rPr lang="pl-PL" altLang="pl-PL" sz="1600" dirty="0" smtClean="0">
                <a:latin typeface="+mn-lt"/>
              </a:rPr>
              <a:t>.00</a:t>
            </a:r>
          </a:p>
          <a:p>
            <a:pPr marL="914400" lvl="1" indent="-457200" algn="just">
              <a:defRPr/>
            </a:pPr>
            <a:endParaRPr lang="pl-PL" altLang="pl-PL" sz="1600" dirty="0">
              <a:latin typeface="+mn-lt"/>
            </a:endParaRPr>
          </a:p>
          <a:p>
            <a:pPr marL="342900" indent="-342900" algn="just" eaLnBrk="1" hangingPunct="1">
              <a:buFont typeface="Wingdings" panose="05000000000000000000" pitchFamily="2" charset="2"/>
              <a:buChar char="Ø"/>
              <a:defRPr/>
            </a:pPr>
            <a:r>
              <a:rPr lang="pl-PL" altLang="pl-PL" sz="1600" dirty="0">
                <a:latin typeface="+mn-lt"/>
              </a:rPr>
              <a:t>komisja wyborcza może zarządzić wcześniejsze zakończenie głosowania w odrębnych obwodach </a:t>
            </a:r>
            <a:r>
              <a:rPr lang="pl-PL" altLang="pl-PL" sz="1600" dirty="0" smtClean="0">
                <a:latin typeface="+mn-lt"/>
              </a:rPr>
              <a:t>głosowania,</a:t>
            </a:r>
          </a:p>
          <a:p>
            <a:pPr marL="342900" indent="-342900" algn="just" eaLnBrk="1" hangingPunct="1">
              <a:defRPr/>
            </a:pPr>
            <a:endParaRPr lang="pl-PL" altLang="pl-PL" sz="1600" dirty="0">
              <a:latin typeface="+mn-lt"/>
            </a:endParaRPr>
          </a:p>
          <a:p>
            <a:pPr marL="342900" indent="-342900" algn="just" eaLnBrk="1" hangingPunct="1">
              <a:buFont typeface="Wingdings" panose="05000000000000000000" pitchFamily="2" charset="2"/>
              <a:buChar char="Ø"/>
              <a:defRPr/>
            </a:pPr>
            <a:r>
              <a:rPr lang="pl-PL" altLang="pl-PL" sz="1600" dirty="0">
                <a:latin typeface="+mn-lt"/>
              </a:rPr>
              <a:t>wcześniejsze zakończenie głosowania jest możliwe, jeżeli wszyscy wyborcy wpisani do spisu wyborców oddali swe </a:t>
            </a:r>
            <a:r>
              <a:rPr lang="pl-PL" altLang="pl-PL" sz="1600" dirty="0" smtClean="0">
                <a:latin typeface="+mn-lt"/>
              </a:rPr>
              <a:t>głosy (jest </a:t>
            </a:r>
            <a:r>
              <a:rPr lang="pl-PL" altLang="pl-PL" sz="1600" dirty="0">
                <a:latin typeface="+mn-lt"/>
              </a:rPr>
              <a:t>to praktycznie niemożliwe</a:t>
            </a:r>
            <a:r>
              <a:rPr lang="pl-PL" altLang="pl-PL" sz="1600" dirty="0" smtClean="0">
                <a:latin typeface="+mn-lt"/>
              </a:rPr>
              <a:t>).</a:t>
            </a:r>
            <a:endParaRPr lang="pl-PL" altLang="pl-PL" sz="1600" dirty="0">
              <a:latin typeface="+mn-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stopki 5"/>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43</a:t>
            </a:fld>
            <a:endParaRPr lang="pl-PL" dirty="0"/>
          </a:p>
        </p:txBody>
      </p:sp>
      <p:sp>
        <p:nvSpPr>
          <p:cNvPr id="2" name="Tytuł 1"/>
          <p:cNvSpPr>
            <a:spLocks noGrp="1"/>
          </p:cNvSpPr>
          <p:nvPr>
            <p:ph type="title" idx="4294967295"/>
          </p:nvPr>
        </p:nvSpPr>
        <p:spPr>
          <a:xfrm>
            <a:off x="1619672" y="404664"/>
            <a:ext cx="6959600" cy="749300"/>
          </a:xfrm>
        </p:spPr>
        <p:txBody>
          <a:bodyPr>
            <a:normAutofit fontScale="90000"/>
          </a:bodyPr>
          <a:lstStyle/>
          <a:p>
            <a:pPr algn="ctr"/>
            <a:r>
              <a:rPr lang="pl-PL" sz="2400" dirty="0" smtClean="0">
                <a:solidFill>
                  <a:srgbClr val="C00000"/>
                </a:solidFill>
              </a:rPr>
              <a:t>Meldunek frekwencyjny na godzinę </a:t>
            </a:r>
            <a:br>
              <a:rPr lang="pl-PL" sz="2400" dirty="0" smtClean="0">
                <a:solidFill>
                  <a:srgbClr val="C00000"/>
                </a:solidFill>
              </a:rPr>
            </a:br>
            <a:r>
              <a:rPr lang="pl-PL" sz="2400" dirty="0" smtClean="0">
                <a:solidFill>
                  <a:srgbClr val="C00000"/>
                </a:solidFill>
              </a:rPr>
              <a:t>  12.00 i 17.00 – w trakcie głosowania</a:t>
            </a:r>
            <a:endParaRPr lang="pl-PL" sz="5300" dirty="0">
              <a:solidFill>
                <a:srgbClr val="C00000"/>
              </a:solidFill>
            </a:endParaRPr>
          </a:p>
        </p:txBody>
      </p:sp>
      <p:sp>
        <p:nvSpPr>
          <p:cNvPr id="3" name="Symbol zastępczy zawartości 2"/>
          <p:cNvSpPr>
            <a:spLocks noGrp="1"/>
          </p:cNvSpPr>
          <p:nvPr>
            <p:ph idx="4294967295"/>
          </p:nvPr>
        </p:nvSpPr>
        <p:spPr>
          <a:xfrm>
            <a:off x="395536" y="1196752"/>
            <a:ext cx="8183562" cy="1512168"/>
          </a:xfrm>
        </p:spPr>
        <p:txBody>
          <a:bodyPr>
            <a:normAutofit fontScale="25000" lnSpcReduction="20000"/>
          </a:bodyPr>
          <a:lstStyle/>
          <a:p>
            <a:pPr algn="ctr">
              <a:buNone/>
            </a:pPr>
            <a:endParaRPr lang="pl-PL" b="1" dirty="0" smtClean="0"/>
          </a:p>
          <a:p>
            <a:pPr algn="ctr">
              <a:buNone/>
            </a:pPr>
            <a:r>
              <a:rPr lang="pl-PL" sz="5600" b="1" dirty="0" smtClean="0"/>
              <a:t>Podanie informacji telefonicznej o:</a:t>
            </a:r>
          </a:p>
          <a:p>
            <a:pPr algn="ctr">
              <a:buNone/>
            </a:pPr>
            <a:endParaRPr lang="pl-PL" sz="5600" b="1" dirty="0" smtClean="0">
              <a:solidFill>
                <a:schemeClr val="accent1">
                  <a:lumMod val="75000"/>
                </a:schemeClr>
              </a:solidFill>
            </a:endParaRPr>
          </a:p>
          <a:p>
            <a:pPr>
              <a:buClr>
                <a:srgbClr val="C00000"/>
              </a:buClr>
            </a:pPr>
            <a:r>
              <a:rPr lang="pl-PL" sz="5600" u="sng" dirty="0" smtClean="0">
                <a:solidFill>
                  <a:srgbClr val="C00000"/>
                </a:solidFill>
              </a:rPr>
              <a:t>liczbie osób uprawnionych do głosowania</a:t>
            </a:r>
            <a:endParaRPr lang="pl-PL" sz="5600" dirty="0" smtClean="0">
              <a:solidFill>
                <a:srgbClr val="C00000"/>
              </a:solidFill>
            </a:endParaRPr>
          </a:p>
          <a:p>
            <a:pPr algn="just">
              <a:lnSpc>
                <a:spcPct val="170000"/>
              </a:lnSpc>
              <a:buNone/>
            </a:pPr>
            <a:r>
              <a:rPr lang="pl-PL" sz="5600" dirty="0" smtClean="0"/>
              <a:t>	Liczbę tę stanowi ilość osób umieszczonych w spisie wyborców łącznie z osobami dopisanymi przez komisję w trakcie głosowania, </a:t>
            </a:r>
          </a:p>
          <a:p>
            <a:pPr algn="just">
              <a:buNone/>
            </a:pPr>
            <a:endParaRPr lang="pl-PL" sz="5600" i="1" dirty="0" smtClean="0"/>
          </a:p>
          <a:p>
            <a:pPr>
              <a:buClr>
                <a:srgbClr val="C00000"/>
              </a:buClr>
            </a:pPr>
            <a:r>
              <a:rPr lang="pl-PL" sz="5600" u="sng" dirty="0" smtClean="0">
                <a:solidFill>
                  <a:srgbClr val="C00000"/>
                </a:solidFill>
              </a:rPr>
              <a:t>liczbie wyborców, którym wydano karty do głosowania</a:t>
            </a:r>
            <a:r>
              <a:rPr lang="pl-PL" sz="5600" dirty="0" smtClean="0">
                <a:solidFill>
                  <a:srgbClr val="C00000"/>
                </a:solidFill>
              </a:rPr>
              <a:t> </a:t>
            </a:r>
          </a:p>
          <a:p>
            <a:pPr algn="just">
              <a:lnSpc>
                <a:spcPct val="170000"/>
              </a:lnSpc>
              <a:buNone/>
            </a:pPr>
            <a:r>
              <a:rPr lang="pl-PL" sz="5600" dirty="0" smtClean="0"/>
              <a:t>	Liczbę wyborców, którym wydano karty do głosowania, stanowi suma podpisów wyborców potwierdzających otrzymanie karty do głosowania, łącznie z adnotacjami "odmowa podpisu„ oraz adnotacjami o wysłaniu do wyborcy pakietu wyborczego. </a:t>
            </a:r>
            <a:endParaRPr lang="pl-PL" sz="5600" dirty="0"/>
          </a:p>
        </p:txBody>
      </p:sp>
      <p:sp>
        <p:nvSpPr>
          <p:cNvPr id="8" name="Prostokąt 7"/>
          <p:cNvSpPr/>
          <p:nvPr/>
        </p:nvSpPr>
        <p:spPr>
          <a:xfrm>
            <a:off x="827584" y="404664"/>
            <a:ext cx="851515" cy="830997"/>
          </a:xfrm>
          <a:prstGeom prst="rect">
            <a:avLst/>
          </a:prstGeom>
        </p:spPr>
        <p:txBody>
          <a:bodyPr wrap="none">
            <a:spAutoFit/>
          </a:bodyPr>
          <a:lstStyle/>
          <a:p>
            <a:r>
              <a:rPr lang="pl-PL" sz="4800" dirty="0" smtClean="0">
                <a:solidFill>
                  <a:srgbClr val="C00000"/>
                </a:solidFill>
                <a:sym typeface="Wingdings"/>
              </a:rPr>
              <a:t></a:t>
            </a:r>
            <a:endParaRPr lang="pl-PL" sz="4800" dirty="0">
              <a:solidFill>
                <a:srgbClr val="C00000"/>
              </a:solidFill>
            </a:endParaRPr>
          </a:p>
        </p:txBody>
      </p:sp>
      <p:sp>
        <p:nvSpPr>
          <p:cNvPr id="7" name="Symbol zastępczy zawartości 2"/>
          <p:cNvSpPr txBox="1">
            <a:spLocks/>
          </p:cNvSpPr>
          <p:nvPr/>
        </p:nvSpPr>
        <p:spPr>
          <a:xfrm>
            <a:off x="467544" y="4221088"/>
            <a:ext cx="8183562" cy="1656184"/>
          </a:xfrm>
          <a:prstGeom prst="rect">
            <a:avLst/>
          </a:prstGeom>
        </p:spPr>
        <p:txBody>
          <a:bodyPr vert="horz" lIns="182880" tIns="91440">
            <a:normAutofit/>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pl-PL" b="0" i="0" u="none" strike="noStrike" kern="1200" cap="none" spc="0" normalizeH="0" baseline="0" noProof="0" dirty="0" smtClean="0">
                <a:ln>
                  <a:noFill/>
                </a:ln>
                <a:solidFill>
                  <a:schemeClr val="tx1"/>
                </a:solidFill>
                <a:effectLst/>
                <a:uLnTx/>
                <a:uFillTx/>
                <a:latin typeface="+mn-lt"/>
                <a:ea typeface="+mn-ea"/>
                <a:cs typeface="+mn-cs"/>
              </a:rPr>
              <a:t>Meldunek frekwencyjny należy przekazać do godziny </a:t>
            </a:r>
            <a:r>
              <a:rPr kumimoji="0" lang="pl-PL" b="1" i="0" u="sng" strike="noStrike" kern="1200" cap="none" spc="0" normalizeH="0" baseline="0" noProof="0" dirty="0" smtClean="0">
                <a:ln>
                  <a:noFill/>
                </a:ln>
                <a:solidFill>
                  <a:srgbClr val="C00000"/>
                </a:solidFill>
                <a:effectLst/>
                <a:uLnTx/>
                <a:uFillTx/>
                <a:latin typeface="+mn-lt"/>
                <a:ea typeface="+mn-ea"/>
                <a:cs typeface="+mn-cs"/>
              </a:rPr>
              <a:t>12.20 i 17.20 </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pl-PL" b="0" i="0" u="none" strike="noStrike" kern="1200" cap="none" spc="0" normalizeH="0" baseline="0" noProof="0" dirty="0" smtClean="0">
                <a:ln>
                  <a:noFill/>
                </a:ln>
                <a:solidFill>
                  <a:schemeClr val="tx1"/>
                </a:solidFill>
                <a:effectLst/>
                <a:uLnTx/>
                <a:uFillTx/>
                <a:latin typeface="+mn-lt"/>
                <a:ea typeface="+mn-ea"/>
                <a:cs typeface="+mn-cs"/>
              </a:rPr>
              <a:t>pełnomocnikowi upoważnionemu do telefonicznego przyjęcia danych od obwodowych komisji wyborczych. </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pl-PL" b="0" i="0" u="none" strike="noStrike" kern="1200" cap="none" spc="0" normalizeH="0" baseline="0" noProof="0" dirty="0" smtClean="0">
                <a:ln>
                  <a:noFill/>
                </a:ln>
                <a:solidFill>
                  <a:schemeClr val="tx1"/>
                </a:solidFill>
                <a:effectLst/>
                <a:uLnTx/>
                <a:uFillTx/>
                <a:latin typeface="+mn-lt"/>
                <a:ea typeface="+mn-ea"/>
                <a:cs typeface="+mn-cs"/>
              </a:rPr>
              <a:t>Numery telefonów zostaną wskazane </a:t>
            </a:r>
            <a:br>
              <a:rPr kumimoji="0" lang="pl-PL" b="0" i="0" u="none" strike="noStrike" kern="1200" cap="none" spc="0" normalizeH="0" baseline="0" noProof="0" dirty="0" smtClean="0">
                <a:ln>
                  <a:noFill/>
                </a:ln>
                <a:solidFill>
                  <a:schemeClr val="tx1"/>
                </a:solidFill>
                <a:effectLst/>
                <a:uLnTx/>
                <a:uFillTx/>
                <a:latin typeface="+mn-lt"/>
                <a:ea typeface="+mn-ea"/>
                <a:cs typeface="+mn-cs"/>
              </a:rPr>
            </a:br>
            <a:r>
              <a:rPr kumimoji="0" lang="pl-PL" b="0" i="0" u="none" strike="noStrike" kern="1200" cap="none" spc="0" normalizeH="0" baseline="0" noProof="0" dirty="0" smtClean="0">
                <a:ln>
                  <a:noFill/>
                </a:ln>
                <a:solidFill>
                  <a:schemeClr val="tx1"/>
                </a:solidFill>
                <a:effectLst/>
                <a:uLnTx/>
                <a:uFillTx/>
                <a:latin typeface="+mn-lt"/>
                <a:ea typeface="+mn-ea"/>
                <a:cs typeface="+mn-cs"/>
              </a:rPr>
              <a:t>w materiałach przekazanych w sobotę 9 maja.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940152" y="6111875"/>
            <a:ext cx="2408176"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44</a:t>
            </a:fld>
            <a:endParaRPr lang="pl-PL" dirty="0"/>
          </a:p>
        </p:txBody>
      </p:sp>
      <p:sp>
        <p:nvSpPr>
          <p:cNvPr id="7" name="Symbol zastępczy zawartości 2"/>
          <p:cNvSpPr txBox="1">
            <a:spLocks/>
          </p:cNvSpPr>
          <p:nvPr/>
        </p:nvSpPr>
        <p:spPr>
          <a:xfrm>
            <a:off x="323528" y="476672"/>
            <a:ext cx="8532440" cy="2376264"/>
          </a:xfrm>
          <a:prstGeom prst="rect">
            <a:avLst/>
          </a:prstGeom>
        </p:spPr>
        <p:txBody>
          <a:bodyPr vert="horz" lIns="182880" tIns="91440" rIns="684000">
            <a:noAutofit/>
          </a:bodyPr>
          <a:lstStyle/>
          <a:p>
            <a:pPr marL="265176" marR="0" lvl="0" algn="just" defTabSz="914400" rtl="0" eaLnBrk="1" fontAlgn="auto" latinLnBrk="0" hangingPunct="1">
              <a:lnSpc>
                <a:spcPct val="170000"/>
              </a:lnSpc>
              <a:spcBef>
                <a:spcPts val="250"/>
              </a:spcBef>
              <a:spcAft>
                <a:spcPts val="0"/>
              </a:spcAft>
              <a:buClr>
                <a:schemeClr val="accent1"/>
              </a:buClr>
              <a:buSzPct val="80000"/>
              <a:buFont typeface="Wingdings 2"/>
              <a:buNone/>
              <a:tabLst/>
              <a:defRPr/>
            </a:pPr>
            <a:r>
              <a:rPr lang="pl-PL" sz="1400" dirty="0" smtClean="0">
                <a:sym typeface="Wingdings"/>
              </a:rPr>
              <a:t>Obwodowe Komisje Wyborcze, w miarę możliwości, przestępują do ustalenia danych jeszcze przed upływem godzin sprawozdawczych. Dane przekazywane telefonicznie powinny zawierać następującą treść:</a:t>
            </a:r>
          </a:p>
          <a:p>
            <a:pPr marL="722376" lvl="1" indent="-265176" algn="just">
              <a:lnSpc>
                <a:spcPct val="170000"/>
              </a:lnSpc>
              <a:spcBef>
                <a:spcPts val="250"/>
              </a:spcBef>
              <a:buClr>
                <a:srgbClr val="CC0000"/>
              </a:buClr>
              <a:buSzPct val="80000"/>
              <a:buFont typeface="Wingdings" pitchFamily="2" charset="2"/>
              <a:buChar char="v"/>
              <a:defRPr/>
            </a:pPr>
            <a:r>
              <a:rPr lang="pl-PL" sz="1400" dirty="0" smtClean="0">
                <a:sym typeface="Wingdings"/>
              </a:rPr>
              <a:t>nazwa gminy,</a:t>
            </a:r>
          </a:p>
          <a:p>
            <a:pPr marL="722376" lvl="1" indent="-265176">
              <a:lnSpc>
                <a:spcPct val="170000"/>
              </a:lnSpc>
              <a:spcBef>
                <a:spcPts val="250"/>
              </a:spcBef>
              <a:buClr>
                <a:srgbClr val="CC0000"/>
              </a:buClr>
              <a:buSzPct val="80000"/>
              <a:buFont typeface="Wingdings" pitchFamily="2" charset="2"/>
              <a:buChar char="v"/>
              <a:defRPr/>
            </a:pPr>
            <a:r>
              <a:rPr lang="pl-PL" sz="1400" dirty="0" smtClean="0">
                <a:sym typeface="Wingdings"/>
              </a:rPr>
              <a:t>numer obwodu,</a:t>
            </a:r>
          </a:p>
          <a:p>
            <a:pPr marL="722376" lvl="1" indent="-265176">
              <a:lnSpc>
                <a:spcPct val="170000"/>
              </a:lnSpc>
              <a:spcBef>
                <a:spcPts val="250"/>
              </a:spcBef>
              <a:buClr>
                <a:srgbClr val="CC0000"/>
              </a:buClr>
              <a:buSzPct val="80000"/>
              <a:buFont typeface="Wingdings" pitchFamily="2" charset="2"/>
              <a:buChar char="v"/>
              <a:defRPr/>
            </a:pPr>
            <a:r>
              <a:rPr lang="pl-PL" sz="1400" dirty="0" smtClean="0">
                <a:sym typeface="Wingdings"/>
              </a:rPr>
              <a:t>adres Obwodowej Komisji Wyborczej,</a:t>
            </a:r>
          </a:p>
          <a:p>
            <a:pPr marL="722376" lvl="1" indent="-265176">
              <a:lnSpc>
                <a:spcPct val="170000"/>
              </a:lnSpc>
              <a:spcBef>
                <a:spcPts val="250"/>
              </a:spcBef>
              <a:buClr>
                <a:srgbClr val="CC0000"/>
              </a:buClr>
              <a:buSzPct val="80000"/>
              <a:buFont typeface="Wingdings" pitchFamily="2" charset="2"/>
              <a:buChar char="v"/>
              <a:defRPr/>
            </a:pPr>
            <a:r>
              <a:rPr lang="pl-PL" sz="1400" dirty="0" smtClean="0">
                <a:sym typeface="Wingdings"/>
              </a:rPr>
              <a:t>imię i nazwisko przewodniczącego Komisji,</a:t>
            </a:r>
          </a:p>
          <a:p>
            <a:pPr marL="722376" lvl="1" indent="-265176">
              <a:lnSpc>
                <a:spcPct val="170000"/>
              </a:lnSpc>
              <a:spcBef>
                <a:spcPts val="250"/>
              </a:spcBef>
              <a:buClr>
                <a:srgbClr val="CC0000"/>
              </a:buClr>
              <a:buSzPct val="80000"/>
              <a:buFont typeface="Wingdings" pitchFamily="2" charset="2"/>
              <a:buChar char="v"/>
              <a:defRPr/>
            </a:pPr>
            <a:r>
              <a:rPr lang="pl-PL" sz="1400" dirty="0" smtClean="0">
                <a:sym typeface="Wingdings"/>
              </a:rPr>
              <a:t>liczbę osób uprawnionych do głosowania,</a:t>
            </a:r>
          </a:p>
          <a:p>
            <a:pPr marL="722376" lvl="1" indent="-265176">
              <a:lnSpc>
                <a:spcPct val="170000"/>
              </a:lnSpc>
              <a:spcBef>
                <a:spcPts val="250"/>
              </a:spcBef>
              <a:buClr>
                <a:srgbClr val="CC0000"/>
              </a:buClr>
              <a:buSzPct val="80000"/>
              <a:buFont typeface="Wingdings" pitchFamily="2" charset="2"/>
              <a:buChar char="v"/>
              <a:defRPr/>
            </a:pPr>
            <a:r>
              <a:rPr lang="pl-PL" sz="1400" dirty="0" smtClean="0">
                <a:sym typeface="Wingdings"/>
              </a:rPr>
              <a:t>liczbę wyborców, którym wydano karty do głosowania.</a:t>
            </a:r>
          </a:p>
          <a:p>
            <a:pPr marL="265176" marR="0" lvl="0" indent="-265176" algn="l" defTabSz="914400" rtl="0" eaLnBrk="1" fontAlgn="auto" latinLnBrk="0" hangingPunct="1">
              <a:lnSpc>
                <a:spcPct val="170000"/>
              </a:lnSpc>
              <a:spcBef>
                <a:spcPts val="250"/>
              </a:spcBef>
              <a:spcAft>
                <a:spcPts val="0"/>
              </a:spcAft>
              <a:buClr>
                <a:schemeClr val="accent1"/>
              </a:buClr>
              <a:buSzPct val="80000"/>
              <a:buFont typeface="Wingdings 2"/>
              <a:buNone/>
              <a:tabLst/>
              <a:defRPr/>
            </a:pPr>
            <a:endParaRPr lang="pl-PL" sz="2400" b="1" dirty="0" smtClean="0">
              <a:solidFill>
                <a:schemeClr val="accent1">
                  <a:lumMod val="50000"/>
                </a:schemeClr>
              </a:solidFill>
              <a:sym typeface="Wingdings"/>
            </a:endParaRPr>
          </a:p>
          <a:p>
            <a:pPr marL="265176" marR="0" lvl="0" indent="-265176" algn="l" defTabSz="914400" rtl="0" eaLnBrk="1" fontAlgn="auto" latinLnBrk="0" hangingPunct="1">
              <a:lnSpc>
                <a:spcPct val="170000"/>
              </a:lnSpc>
              <a:spcBef>
                <a:spcPts val="250"/>
              </a:spcBef>
              <a:spcAft>
                <a:spcPts val="0"/>
              </a:spcAft>
              <a:buClr>
                <a:schemeClr val="accent1"/>
              </a:buClr>
              <a:buSzPct val="80000"/>
              <a:buFont typeface="Wingdings 2"/>
              <a:buNone/>
              <a:tabLst/>
              <a:defRPr/>
            </a:pPr>
            <a:endParaRPr lang="pl-PL" sz="2400" b="1" dirty="0" smtClean="0">
              <a:solidFill>
                <a:schemeClr val="accent1">
                  <a:lumMod val="50000"/>
                </a:schemeClr>
              </a:solidFill>
              <a:sym typeface="Wingdings"/>
            </a:endParaRPr>
          </a:p>
          <a:p>
            <a:pPr marL="265176" marR="0" lvl="0" indent="-265176" algn="ctr" defTabSz="914400" rtl="0" eaLnBrk="1" fontAlgn="auto" latinLnBrk="0" hangingPunct="1">
              <a:lnSpc>
                <a:spcPct val="170000"/>
              </a:lnSpc>
              <a:spcBef>
                <a:spcPts val="250"/>
              </a:spcBef>
              <a:spcAft>
                <a:spcPts val="0"/>
              </a:spcAft>
              <a:buClr>
                <a:schemeClr val="accent1"/>
              </a:buClr>
              <a:buSzPct val="80000"/>
              <a:buFont typeface="Wingdings 2"/>
              <a:buNone/>
              <a:tabLst/>
              <a:defRPr/>
            </a:pPr>
            <a:endParaRPr lang="pl-PL" sz="2400" b="1" u="sng" dirty="0" smtClean="0">
              <a:solidFill>
                <a:schemeClr val="accent1">
                  <a:lumMod val="50000"/>
                </a:schemeClr>
              </a:solidFill>
              <a:sym typeface="Wingdings"/>
            </a:endParaRPr>
          </a:p>
          <a:p>
            <a:pPr marL="265176" marR="0" lvl="0" indent="-265176" algn="ctr" defTabSz="914400" rtl="0" eaLnBrk="1" fontAlgn="auto" latinLnBrk="0" hangingPunct="1">
              <a:lnSpc>
                <a:spcPct val="170000"/>
              </a:lnSpc>
              <a:spcBef>
                <a:spcPts val="250"/>
              </a:spcBef>
              <a:spcAft>
                <a:spcPts val="0"/>
              </a:spcAft>
              <a:buClr>
                <a:schemeClr val="accent1"/>
              </a:buClr>
              <a:buSzPct val="80000"/>
              <a:buFont typeface="Wingdings 2"/>
              <a:buNone/>
              <a:tabLst/>
              <a:defRPr/>
            </a:pPr>
            <a:endParaRPr kumimoji="0" lang="pl-PL" sz="2400" b="1" i="0" u="sng" strike="noStrike" kern="1200" cap="none" spc="0" normalizeH="0" baseline="0" noProof="0" dirty="0" smtClean="0">
              <a:ln>
                <a:noFill/>
              </a:ln>
              <a:solidFill>
                <a:schemeClr val="accent1">
                  <a:lumMod val="50000"/>
                </a:schemeClr>
              </a:solidFill>
              <a:effectLst/>
              <a:uLnTx/>
              <a:uFillTx/>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ymbol zastępczy zawartości 2"/>
          <p:cNvSpPr txBox="1">
            <a:spLocks/>
          </p:cNvSpPr>
          <p:nvPr/>
        </p:nvSpPr>
        <p:spPr>
          <a:xfrm>
            <a:off x="395536" y="4365104"/>
            <a:ext cx="8229600" cy="1440160"/>
          </a:xfrm>
          <a:prstGeom prst="rect">
            <a:avLst/>
          </a:prstGeom>
        </p:spPr>
        <p:txBody>
          <a:bodyPr vert="horz" lIns="182880" tIns="91440">
            <a:noAutofit/>
          </a:bodyPr>
          <a:lstStyle/>
          <a:p>
            <a:pPr marL="265176" marR="0" lvl="0" indent="-265176" algn="ctr" defTabSz="914400" rtl="0" eaLnBrk="1" fontAlgn="auto" latinLnBrk="0" hangingPunct="1">
              <a:lnSpc>
                <a:spcPct val="170000"/>
              </a:lnSpc>
              <a:spcBef>
                <a:spcPts val="250"/>
              </a:spcBef>
              <a:spcAft>
                <a:spcPts val="0"/>
              </a:spcAft>
              <a:buClr>
                <a:schemeClr val="accent1"/>
              </a:buClr>
              <a:buSzPct val="80000"/>
              <a:buFont typeface="Wingdings 2"/>
              <a:buNone/>
              <a:tabLst/>
              <a:defRPr/>
            </a:pPr>
            <a:r>
              <a:rPr kumimoji="0" lang="pl-PL" sz="1600" b="1" strike="noStrike" kern="1200" cap="none" spc="0" normalizeH="0" baseline="0" noProof="0" dirty="0" smtClean="0">
                <a:ln>
                  <a:noFill/>
                </a:ln>
                <a:solidFill>
                  <a:srgbClr val="CC0000"/>
                </a:solidFill>
                <a:uLnTx/>
                <a:uFillTx/>
                <a:ea typeface="+mn-ea"/>
                <a:cs typeface="+mn-cs"/>
              </a:rPr>
              <a:t>W trakcie przekazywania danych konieczne jest zachowanie dyscypliny</a:t>
            </a:r>
            <a:r>
              <a:rPr kumimoji="0" lang="pl-PL" sz="1600" b="1" strike="noStrike" kern="1200" cap="none" spc="0" normalizeH="0" noProof="0" dirty="0" smtClean="0">
                <a:ln>
                  <a:noFill/>
                </a:ln>
                <a:solidFill>
                  <a:srgbClr val="CC0000"/>
                </a:solidFill>
                <a:uLnTx/>
                <a:uFillTx/>
                <a:ea typeface="+mn-ea"/>
                <a:cs typeface="+mn-cs"/>
              </a:rPr>
              <a:t> tzn. </a:t>
            </a:r>
            <a:r>
              <a:rPr lang="pl-PL" sz="1600" b="1" dirty="0" smtClean="0">
                <a:solidFill>
                  <a:srgbClr val="CC0000"/>
                </a:solidFill>
              </a:rPr>
              <a:t>telefoniczne przekazywanie danych powinno być krótkie i rzeczowe, by nie blokować linii telefonicznej!</a:t>
            </a:r>
            <a:endParaRPr lang="pl-PL" sz="1600" b="1" dirty="0" smtClean="0">
              <a:solidFill>
                <a:srgbClr val="CC0000"/>
              </a:solidFill>
              <a:sym typeface="Wingdings"/>
            </a:endParaRPr>
          </a:p>
          <a:p>
            <a:pPr marL="265176" marR="0" lvl="0" indent="-265176" algn="l" defTabSz="914400" rtl="0" eaLnBrk="1" fontAlgn="auto" latinLnBrk="0" hangingPunct="1">
              <a:lnSpc>
                <a:spcPct val="170000"/>
              </a:lnSpc>
              <a:spcBef>
                <a:spcPts val="250"/>
              </a:spcBef>
              <a:spcAft>
                <a:spcPts val="0"/>
              </a:spcAft>
              <a:buClr>
                <a:schemeClr val="accent1"/>
              </a:buClr>
              <a:buSzPct val="80000"/>
              <a:buFont typeface="Wingdings 2"/>
              <a:buNone/>
              <a:tabLst/>
              <a:defRPr/>
            </a:pPr>
            <a:endParaRPr lang="pl-PL" sz="2400" b="1" dirty="0" smtClean="0">
              <a:solidFill>
                <a:srgbClr val="CC0000"/>
              </a:solidFill>
              <a:sym typeface="Wingdings"/>
            </a:endParaRPr>
          </a:p>
          <a:p>
            <a:pPr marL="265176" marR="0" lvl="0" indent="-265176" algn="ctr" defTabSz="914400" rtl="0" eaLnBrk="1" fontAlgn="auto" latinLnBrk="0" hangingPunct="1">
              <a:lnSpc>
                <a:spcPct val="170000"/>
              </a:lnSpc>
              <a:spcBef>
                <a:spcPts val="250"/>
              </a:spcBef>
              <a:spcAft>
                <a:spcPts val="0"/>
              </a:spcAft>
              <a:buClr>
                <a:schemeClr val="accent1"/>
              </a:buClr>
              <a:buSzPct val="80000"/>
              <a:buFont typeface="Wingdings 2"/>
              <a:buNone/>
              <a:tabLst/>
              <a:defRPr/>
            </a:pPr>
            <a:endParaRPr lang="pl-PL" sz="2400" b="1" u="sng" dirty="0" smtClean="0">
              <a:solidFill>
                <a:schemeClr val="accent1">
                  <a:lumMod val="50000"/>
                </a:schemeClr>
              </a:solidFill>
              <a:sym typeface="Wingdings"/>
            </a:endParaRPr>
          </a:p>
          <a:p>
            <a:pPr marL="265176" marR="0" lvl="0" indent="-265176" algn="ctr" defTabSz="914400" rtl="0" eaLnBrk="1" fontAlgn="auto" latinLnBrk="0" hangingPunct="1">
              <a:lnSpc>
                <a:spcPct val="170000"/>
              </a:lnSpc>
              <a:spcBef>
                <a:spcPts val="250"/>
              </a:spcBef>
              <a:spcAft>
                <a:spcPts val="0"/>
              </a:spcAft>
              <a:buClr>
                <a:schemeClr val="accent1"/>
              </a:buClr>
              <a:buSzPct val="80000"/>
              <a:buFont typeface="Wingdings 2"/>
              <a:buNone/>
              <a:tabLst/>
              <a:defRPr/>
            </a:pPr>
            <a:endParaRPr kumimoji="0" lang="pl-PL" sz="2400" b="1" i="0" u="sng" strike="noStrike" kern="1200" cap="none" spc="0" normalizeH="0" baseline="0" noProof="0" dirty="0" smtClean="0">
              <a:ln>
                <a:noFill/>
              </a:ln>
              <a:solidFill>
                <a:schemeClr val="accent1">
                  <a:lumMod val="50000"/>
                </a:schemeClr>
              </a:solidFill>
              <a:effectLst/>
              <a:uLnTx/>
              <a:uFillTx/>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pl-PL"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stopki 4"/>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45</a:t>
            </a:fld>
            <a:endParaRPr lang="pl-PL" dirty="0"/>
          </a:p>
        </p:txBody>
      </p:sp>
      <p:sp>
        <p:nvSpPr>
          <p:cNvPr id="3" name="Symbol zastępczy zawartości 2"/>
          <p:cNvSpPr>
            <a:spLocks noGrp="1"/>
          </p:cNvSpPr>
          <p:nvPr>
            <p:ph idx="4294967295"/>
          </p:nvPr>
        </p:nvSpPr>
        <p:spPr>
          <a:xfrm>
            <a:off x="539552" y="548680"/>
            <a:ext cx="8183562" cy="5202238"/>
          </a:xfrm>
        </p:spPr>
        <p:txBody>
          <a:bodyPr rIns="612000">
            <a:normAutofit fontScale="25000" lnSpcReduction="20000"/>
          </a:bodyPr>
          <a:lstStyle/>
          <a:p>
            <a:pPr>
              <a:buNone/>
            </a:pPr>
            <a:endParaRPr lang="pl-PL" dirty="0" smtClean="0"/>
          </a:p>
          <a:p>
            <a:pPr>
              <a:buNone/>
            </a:pPr>
            <a:endParaRPr lang="pl-PL" dirty="0" smtClean="0"/>
          </a:p>
          <a:p>
            <a:pPr>
              <a:buNone/>
            </a:pPr>
            <a:endParaRPr lang="pl-PL" dirty="0" smtClean="0"/>
          </a:p>
          <a:p>
            <a:pPr>
              <a:buNone/>
            </a:pPr>
            <a:endParaRPr lang="pl-PL" dirty="0" smtClean="0"/>
          </a:p>
          <a:p>
            <a:pPr marL="514350" indent="-514350">
              <a:lnSpc>
                <a:spcPct val="170000"/>
              </a:lnSpc>
              <a:buClrTx/>
              <a:buFont typeface="+mj-lt"/>
              <a:buAutoNum type="arabicPeriod"/>
            </a:pPr>
            <a:endParaRPr lang="pl-PL" dirty="0" smtClean="0"/>
          </a:p>
          <a:p>
            <a:pPr marL="514350" indent="-514350">
              <a:lnSpc>
                <a:spcPct val="170000"/>
              </a:lnSpc>
              <a:buClrTx/>
              <a:buNone/>
            </a:pPr>
            <a:endParaRPr lang="pl-PL" dirty="0" smtClean="0"/>
          </a:p>
          <a:p>
            <a:pPr marL="514350" indent="-514350">
              <a:lnSpc>
                <a:spcPct val="170000"/>
              </a:lnSpc>
              <a:buClrTx/>
              <a:buNone/>
            </a:pPr>
            <a:endParaRPr lang="pl-PL" dirty="0" smtClean="0"/>
          </a:p>
          <a:p>
            <a:pPr marL="514350" indent="-514350" algn="just">
              <a:lnSpc>
                <a:spcPct val="170000"/>
              </a:lnSpc>
              <a:buClrTx/>
              <a:buFont typeface="Wingdings" pitchFamily="2" charset="2"/>
              <a:buChar char="v"/>
            </a:pPr>
            <a:r>
              <a:rPr lang="pl-PL" sz="5600" dirty="0" smtClean="0"/>
              <a:t>zamknięcie lokalu </a:t>
            </a:r>
            <a:r>
              <a:rPr lang="pl-PL" sz="5600" b="1" dirty="0" smtClean="0">
                <a:solidFill>
                  <a:srgbClr val="C00000"/>
                </a:solidFill>
              </a:rPr>
              <a:t>punktualnie o godzinie 21.00. </a:t>
            </a:r>
            <a:r>
              <a:rPr lang="pl-PL" sz="5600" dirty="0" smtClean="0"/>
              <a:t>Osobom przybyłam do lokalu przed tą godziną należy umożliwić oddanie głosu,</a:t>
            </a:r>
          </a:p>
          <a:p>
            <a:pPr marL="514350" indent="-514350" algn="just">
              <a:lnSpc>
                <a:spcPct val="170000"/>
              </a:lnSpc>
              <a:buClrTx/>
              <a:buFont typeface="Wingdings" pitchFamily="2" charset="2"/>
              <a:buChar char="v"/>
            </a:pPr>
            <a:r>
              <a:rPr lang="pl-PL" sz="5600" dirty="0" smtClean="0"/>
              <a:t>po opuszczeniu lokalu przez ostatniego wyborcę komisja zapieczętowuje wlot urny, zaklejając go paskiem papieru opatrzonym pieczęcią Komisji </a:t>
            </a:r>
            <a:br>
              <a:rPr lang="pl-PL" sz="5600" dirty="0" smtClean="0"/>
            </a:br>
            <a:r>
              <a:rPr lang="pl-PL" sz="5600" dirty="0" smtClean="0"/>
              <a:t>i podpisami jej członków. Po zamknięciu lokalu i po zakończeniu głosowania w lokalu mogą przebywać poza członkami Komisji wyłącznie mężowie zaufania i obserwatorzy międzynarodowi. </a:t>
            </a:r>
            <a:r>
              <a:rPr lang="pl-PL" sz="5600" b="1" dirty="0" smtClean="0">
                <a:solidFill>
                  <a:srgbClr val="C00000"/>
                </a:solidFill>
              </a:rPr>
              <a:t>Podczas otwierania urny </a:t>
            </a:r>
            <a:br>
              <a:rPr lang="pl-PL" sz="5600" b="1" dirty="0" smtClean="0">
                <a:solidFill>
                  <a:srgbClr val="C00000"/>
                </a:solidFill>
              </a:rPr>
            </a:br>
            <a:r>
              <a:rPr lang="pl-PL" sz="5600" b="1" dirty="0" smtClean="0">
                <a:solidFill>
                  <a:srgbClr val="C00000"/>
                </a:solidFill>
              </a:rPr>
              <a:t>i wyjmowania z niej kart dopuszczalna jest obecność w lokalu przedstawicieli prasy. Mężowie zaufania, obserwatorzy międzynarodowi i przedstawiciele prasy nie mogą uczestniczyć </a:t>
            </a:r>
            <a:br>
              <a:rPr lang="pl-PL" sz="5600" b="1" dirty="0" smtClean="0">
                <a:solidFill>
                  <a:srgbClr val="C00000"/>
                </a:solidFill>
              </a:rPr>
            </a:br>
            <a:r>
              <a:rPr lang="pl-PL" sz="5600" b="1" dirty="0" smtClean="0">
                <a:solidFill>
                  <a:srgbClr val="C00000"/>
                </a:solidFill>
              </a:rPr>
              <a:t>w liczeniu głosów ani pomagać członkom Komisji w wykonywaniu ich zadań.</a:t>
            </a:r>
          </a:p>
        </p:txBody>
      </p:sp>
      <p:sp>
        <p:nvSpPr>
          <p:cNvPr id="7" name="Prostokąt zaokrąglony 6"/>
          <p:cNvSpPr/>
          <p:nvPr/>
        </p:nvSpPr>
        <p:spPr>
          <a:xfrm>
            <a:off x="611560" y="836712"/>
            <a:ext cx="7704856" cy="50405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ZAKOŃCZENIE GŁOSOWANIA</a:t>
            </a:r>
            <a:endParaRPr lang="pl-PL"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46</a:t>
            </a:fld>
            <a:endParaRPr lang="pl-PL" dirty="0"/>
          </a:p>
        </p:txBody>
      </p:sp>
      <p:sp>
        <p:nvSpPr>
          <p:cNvPr id="3" name="Symbol zastępczy zawartości 2"/>
          <p:cNvSpPr>
            <a:spLocks noGrp="1"/>
          </p:cNvSpPr>
          <p:nvPr>
            <p:ph idx="4294967295"/>
          </p:nvPr>
        </p:nvSpPr>
        <p:spPr>
          <a:xfrm>
            <a:off x="323528" y="620688"/>
            <a:ext cx="8183562" cy="5202238"/>
          </a:xfrm>
        </p:spPr>
        <p:txBody>
          <a:bodyPr>
            <a:normAutofit/>
          </a:bodyPr>
          <a:lstStyle/>
          <a:p>
            <a:pPr>
              <a:buNone/>
            </a:pPr>
            <a:endParaRPr lang="pl-PL" dirty="0" smtClean="0"/>
          </a:p>
          <a:p>
            <a:pPr algn="ctr">
              <a:buNone/>
            </a:pPr>
            <a:r>
              <a:rPr lang="pl-PL" b="1" u="sng" dirty="0" smtClean="0">
                <a:solidFill>
                  <a:srgbClr val="C00000"/>
                </a:solidFill>
              </a:rPr>
              <a:t>Dziękuję za uwagę!</a:t>
            </a:r>
          </a:p>
          <a:p>
            <a:pPr algn="ctr">
              <a:buNone/>
            </a:pPr>
            <a:endParaRPr lang="pl-PL" dirty="0" smtClean="0"/>
          </a:p>
          <a:p>
            <a:pPr algn="ctr">
              <a:buNone/>
            </a:pPr>
            <a:endParaRPr lang="pl-PL" dirty="0" smtClean="0"/>
          </a:p>
          <a:p>
            <a:pPr algn="ctr">
              <a:buNone/>
            </a:pPr>
            <a:r>
              <a:rPr lang="pl-PL" dirty="0" smtClean="0"/>
              <a:t>W przypadku ewentualnych pytań bądź wątpliwości proszę o kontakt:</a:t>
            </a:r>
          </a:p>
          <a:p>
            <a:pPr algn="ctr">
              <a:buNone/>
            </a:pPr>
            <a:endParaRPr lang="pl-PL" dirty="0" smtClean="0"/>
          </a:p>
          <a:p>
            <a:pPr algn="ctr">
              <a:lnSpc>
                <a:spcPct val="150000"/>
              </a:lnSpc>
              <a:buClr>
                <a:srgbClr val="C00000"/>
              </a:buClr>
              <a:buFont typeface="Wingdings" pitchFamily="2" charset="2"/>
              <a:buChar char="Ø"/>
            </a:pPr>
            <a:r>
              <a:rPr lang="pl-PL" dirty="0" smtClean="0"/>
              <a:t>  pod numer telefonu  (32) 776 34 57</a:t>
            </a:r>
          </a:p>
          <a:p>
            <a:pPr lvl="1" algn="ctr">
              <a:lnSpc>
                <a:spcPct val="150000"/>
              </a:lnSpc>
              <a:buClr>
                <a:srgbClr val="C00000"/>
              </a:buClr>
              <a:buFont typeface="Wingdings" pitchFamily="2" charset="2"/>
              <a:buChar char="Ø"/>
            </a:pPr>
            <a:r>
              <a:rPr lang="pl-PL" dirty="0" smtClean="0"/>
              <a:t>   na adres mailowy: dorota.rusin@umtychy.pl</a:t>
            </a:r>
          </a:p>
          <a:p>
            <a:pPr>
              <a:lnSpc>
                <a:spcPct val="150000"/>
              </a:lnSpc>
              <a:buNone/>
            </a:pP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a:t>
            </a:fld>
            <a:endParaRPr lang="pl-PL" dirty="0"/>
          </a:p>
        </p:txBody>
      </p:sp>
      <p:sp>
        <p:nvSpPr>
          <p:cNvPr id="6" name="Tytuł 1"/>
          <p:cNvSpPr>
            <a:spLocks noGrp="1"/>
          </p:cNvSpPr>
          <p:nvPr>
            <p:ph type="title" idx="4294967295"/>
          </p:nvPr>
        </p:nvSpPr>
        <p:spPr>
          <a:xfrm>
            <a:off x="755576" y="404664"/>
            <a:ext cx="8183562" cy="1050925"/>
          </a:xfrm>
        </p:spPr>
        <p:txBody>
          <a:bodyPr>
            <a:normAutofit fontScale="90000"/>
          </a:bodyPr>
          <a:lstStyle/>
          <a:p>
            <a:pPr algn="ctr"/>
            <a:r>
              <a:rPr lang="pl-PL" spc="1500" dirty="0" smtClean="0">
                <a:solidFill>
                  <a:srgbClr val="CC0000"/>
                </a:solidFill>
              </a:rPr>
              <a:t>PRZEWODNICZĄCY KOMISJI </a:t>
            </a:r>
            <a:endParaRPr lang="pl-PL" dirty="0">
              <a:solidFill>
                <a:srgbClr val="CC0000"/>
              </a:solidFill>
            </a:endParaRPr>
          </a:p>
        </p:txBody>
      </p:sp>
      <p:sp>
        <p:nvSpPr>
          <p:cNvPr id="7" name="Symbol zastępczy zawartości 2"/>
          <p:cNvSpPr>
            <a:spLocks noGrp="1"/>
          </p:cNvSpPr>
          <p:nvPr>
            <p:ph idx="4294967295"/>
          </p:nvPr>
        </p:nvSpPr>
        <p:spPr>
          <a:xfrm>
            <a:off x="251520" y="980728"/>
            <a:ext cx="8183563" cy="4824413"/>
          </a:xfrm>
        </p:spPr>
        <p:txBody>
          <a:bodyPr>
            <a:noAutofit/>
          </a:bodyPr>
          <a:lstStyle/>
          <a:p>
            <a:pPr>
              <a:buNone/>
            </a:pPr>
            <a:endParaRPr lang="pl-PL" u="sng" dirty="0" smtClean="0"/>
          </a:p>
          <a:p>
            <a:pPr lvl="1" algn="just">
              <a:lnSpc>
                <a:spcPct val="150000"/>
              </a:lnSpc>
              <a:buClr>
                <a:srgbClr val="C00000"/>
              </a:buClr>
              <a:buFont typeface="Wingdings" pitchFamily="2" charset="2"/>
              <a:buChar char="v"/>
            </a:pPr>
            <a:r>
              <a:rPr lang="pl-PL" sz="1400" dirty="0" smtClean="0"/>
              <a:t>kieruje pracami komisji, zwołuje jej posiedzenia i przewodniczy im,</a:t>
            </a:r>
          </a:p>
          <a:p>
            <a:pPr lvl="1" algn="just">
              <a:lnSpc>
                <a:spcPct val="150000"/>
              </a:lnSpc>
              <a:buClr>
                <a:srgbClr val="C00000"/>
              </a:buClr>
              <a:buFont typeface="Wingdings" pitchFamily="2" charset="2"/>
              <a:buChar char="v"/>
            </a:pPr>
            <a:r>
              <a:rPr lang="pl-PL" sz="1400" dirty="0" smtClean="0"/>
              <a:t>odpowiada za utrzymanie porządku i spokoju,</a:t>
            </a:r>
          </a:p>
          <a:p>
            <a:pPr lvl="1" algn="just">
              <a:lnSpc>
                <a:spcPct val="150000"/>
              </a:lnSpc>
              <a:buClr>
                <a:srgbClr val="C00000"/>
              </a:buClr>
              <a:buFont typeface="Wingdings" pitchFamily="2" charset="2"/>
              <a:buChar char="v"/>
            </a:pPr>
            <a:r>
              <a:rPr lang="pl-PL" sz="1400" dirty="0" smtClean="0"/>
              <a:t>czuwa nad przestrzeganiem tajności głosowania, właściwego toku czynności podczas głosowania,</a:t>
            </a:r>
          </a:p>
          <a:p>
            <a:pPr lvl="1" algn="just">
              <a:lnSpc>
                <a:spcPct val="150000"/>
              </a:lnSpc>
              <a:buClr>
                <a:srgbClr val="C00000"/>
              </a:buClr>
              <a:buFont typeface="Wingdings" pitchFamily="2" charset="2"/>
              <a:buChar char="v"/>
            </a:pPr>
            <a:r>
              <a:rPr lang="pl-PL" sz="1400" dirty="0" smtClean="0"/>
              <a:t>czuwa nad przestrzeganiem zakazu prowadzenia agitacji wyborczych w lokalu </a:t>
            </a:r>
            <a:br>
              <a:rPr lang="pl-PL" sz="1400" dirty="0" smtClean="0"/>
            </a:br>
            <a:r>
              <a:rPr lang="pl-PL" sz="1400" dirty="0" smtClean="0"/>
              <a:t>i na terenie budynku, w którym lokal się znajduje,</a:t>
            </a:r>
          </a:p>
          <a:p>
            <a:pPr lvl="1" algn="just">
              <a:lnSpc>
                <a:spcPct val="150000"/>
              </a:lnSpc>
              <a:buClr>
                <a:srgbClr val="C00000"/>
              </a:buClr>
              <a:buFont typeface="Wingdings" pitchFamily="2" charset="2"/>
              <a:buChar char="v"/>
            </a:pPr>
            <a:r>
              <a:rPr lang="pl-PL" sz="1400" dirty="0" smtClean="0"/>
              <a:t>ma prawo zażądać opuszczenia lokalu przez osoby naruszające porządek i spokój, w razie konieczności zwrócić się do komendanta komisariatu Policji o zapewnienie koniecznej pomocy,</a:t>
            </a:r>
          </a:p>
          <a:p>
            <a:pPr lvl="1" algn="just">
              <a:lnSpc>
                <a:spcPct val="150000"/>
              </a:lnSpc>
              <a:buClr>
                <a:srgbClr val="C00000"/>
              </a:buClr>
              <a:buFont typeface="Wingdings" pitchFamily="2" charset="2"/>
              <a:buChar char="v"/>
            </a:pPr>
            <a:r>
              <a:rPr lang="pl-PL" sz="1400" dirty="0" smtClean="0"/>
              <a:t>na prośbę wyborcy niepełnosprawnego przewodniczący Komisji lub zastępca przewodniczącego w obecności innego członka Komisji przekazuje ustnie treści obwieszczeń wyborczych w zakresie informacji o zarejestrowanych kandydatach na Prezydenta Rzeczypospolitej Polskiej.</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796136" y="6111875"/>
            <a:ext cx="2552192"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6</a:t>
            </a:fld>
            <a:endParaRPr lang="pl-PL" dirty="0"/>
          </a:p>
        </p:txBody>
      </p:sp>
      <p:sp>
        <p:nvSpPr>
          <p:cNvPr id="6" name="Prostokąt 1"/>
          <p:cNvSpPr>
            <a:spLocks noChangeArrowheads="1"/>
          </p:cNvSpPr>
          <p:nvPr/>
        </p:nvSpPr>
        <p:spPr bwMode="auto">
          <a:xfrm>
            <a:off x="395536" y="0"/>
            <a:ext cx="7920880" cy="7048789"/>
          </a:xfrm>
          <a:prstGeom prst="rect">
            <a:avLst/>
          </a:prstGeom>
          <a:noFill/>
          <a:ln w="9525">
            <a:noFill/>
            <a:miter lim="800000"/>
            <a:headEnd/>
            <a:tailEnd/>
          </a:ln>
        </p:spPr>
        <p:txBody>
          <a:bodyPr wrap="square">
            <a:spAutoFit/>
          </a:bodyPr>
          <a:lstStyle/>
          <a:p>
            <a:pPr algn="ctr">
              <a:lnSpc>
                <a:spcPct val="107000"/>
              </a:lnSpc>
              <a:spcAft>
                <a:spcPts val="800"/>
              </a:spcAft>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000" b="1" dirty="0" smtClean="0">
              <a:solidFill>
                <a:srgbClr val="C00000"/>
              </a:solidFill>
              <a:latin typeface="Calibri" pitchFamily="34" charset="0"/>
              <a:ea typeface="Calibri" pitchFamily="34" charset="0"/>
              <a:cs typeface="Times New Roman" pitchFamily="18" charset="0"/>
            </a:endParaRPr>
          </a:p>
          <a:p>
            <a:pPr algn="ctr">
              <a:lnSpc>
                <a:spcPct val="107000"/>
              </a:lnSpc>
              <a:spcAft>
                <a:spcPts val="800"/>
              </a:spcAft>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b="1" dirty="0" smtClean="0">
                <a:solidFill>
                  <a:srgbClr val="C00000"/>
                </a:solidFill>
                <a:ea typeface="Calibri" pitchFamily="34" charset="0"/>
                <a:cs typeface="Times New Roman" pitchFamily="18" charset="0"/>
              </a:rPr>
              <a:t>Teczka </a:t>
            </a:r>
            <a:r>
              <a:rPr lang="pl-PL" altLang="pl-PL" sz="1600" b="1" dirty="0">
                <a:solidFill>
                  <a:srgbClr val="C00000"/>
                </a:solidFill>
                <a:ea typeface="Calibri" pitchFamily="34" charset="0"/>
                <a:cs typeface="Times New Roman" pitchFamily="18" charset="0"/>
              </a:rPr>
              <a:t>z materiałami przekazywana na szkoleniu </a:t>
            </a:r>
            <a:r>
              <a:rPr lang="pl-PL" altLang="pl-PL" sz="1600" b="1" dirty="0" smtClean="0">
                <a:solidFill>
                  <a:srgbClr val="C00000"/>
                </a:solidFill>
                <a:ea typeface="Calibri" pitchFamily="34" charset="0"/>
                <a:cs typeface="Times New Roman" pitchFamily="18" charset="0"/>
              </a:rPr>
              <a:t>zawiera:</a:t>
            </a:r>
          </a:p>
          <a:p>
            <a:pPr lvl="1" algn="just">
              <a:lnSpc>
                <a:spcPct val="107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dirty="0" smtClean="0">
                <a:ea typeface="Calibri" pitchFamily="34" charset="0"/>
                <a:cs typeface="Times New Roman" pitchFamily="18" charset="0"/>
              </a:rPr>
              <a:t>    wyciąg </a:t>
            </a:r>
            <a:r>
              <a:rPr lang="pl-PL" altLang="pl-PL" sz="1600" dirty="0">
                <a:ea typeface="Calibri" pitchFamily="34" charset="0"/>
                <a:cs typeface="Times New Roman" pitchFamily="18" charset="0"/>
              </a:rPr>
              <a:t>z kodeksu wyborczego,</a:t>
            </a:r>
          </a:p>
          <a:p>
            <a:pPr lvl="1" algn="just">
              <a:lnSpc>
                <a:spcPct val="107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dirty="0" smtClean="0">
                <a:ea typeface="Calibri" pitchFamily="34" charset="0"/>
                <a:cs typeface="Times New Roman" pitchFamily="18" charset="0"/>
              </a:rPr>
              <a:t>    wytyczne </a:t>
            </a:r>
            <a:r>
              <a:rPr lang="pl-PL" altLang="pl-PL" sz="1600" dirty="0">
                <a:ea typeface="Calibri" pitchFamily="34" charset="0"/>
                <a:cs typeface="Times New Roman" pitchFamily="18" charset="0"/>
              </a:rPr>
              <a:t>– </a:t>
            </a:r>
            <a:r>
              <a:rPr lang="pl-PL" altLang="pl-PL" sz="1600" dirty="0">
                <a:ea typeface="Microsoft YaHei" pitchFamily="34" charset="-122"/>
                <a:cs typeface="Times New Roman" pitchFamily="18" charset="0"/>
              </a:rPr>
              <a:t>zgodnie z art. 161 § 1 Kodeksu wyborczego wytyczne </a:t>
            </a:r>
            <a:r>
              <a:rPr lang="pl-PL" altLang="pl-PL" sz="1600" dirty="0" smtClean="0">
                <a:ea typeface="Microsoft YaHei" pitchFamily="34" charset="-122"/>
                <a:cs typeface="Times New Roman" pitchFamily="18" charset="0"/>
              </a:rPr>
              <a:t>  	Państwowej </a:t>
            </a:r>
            <a:r>
              <a:rPr lang="pl-PL" altLang="pl-PL" sz="1600" dirty="0">
                <a:ea typeface="Microsoft YaHei" pitchFamily="34" charset="-122"/>
                <a:cs typeface="Times New Roman" pitchFamily="18" charset="0"/>
              </a:rPr>
              <a:t>Komisji Wyborczej są wiążące dla obwodowych </a:t>
            </a:r>
            <a:r>
              <a:rPr lang="pl-PL" altLang="pl-PL" sz="1600" dirty="0" smtClean="0">
                <a:ea typeface="Microsoft YaHei" pitchFamily="34" charset="-122"/>
                <a:cs typeface="Times New Roman" pitchFamily="18" charset="0"/>
              </a:rPr>
              <a:t>	komisji 	wyborczych</a:t>
            </a:r>
            <a:r>
              <a:rPr lang="pl-PL" altLang="pl-PL" sz="1600" dirty="0">
                <a:ea typeface="Microsoft YaHei" pitchFamily="34" charset="-122"/>
                <a:cs typeface="Times New Roman" pitchFamily="18" charset="0"/>
              </a:rPr>
              <a:t>. Dlatego też członkowie komisji zobowiązani </a:t>
            </a:r>
            <a:r>
              <a:rPr lang="pl-PL" altLang="pl-PL" sz="1600" dirty="0" smtClean="0">
                <a:ea typeface="Microsoft YaHei" pitchFamily="34" charset="-122"/>
                <a:cs typeface="Times New Roman" pitchFamily="18" charset="0"/>
              </a:rPr>
              <a:t>	są </a:t>
            </a:r>
            <a:r>
              <a:rPr lang="pl-PL" altLang="pl-PL" sz="1600" dirty="0">
                <a:ea typeface="Microsoft YaHei" pitchFamily="34" charset="-122"/>
                <a:cs typeface="Times New Roman" pitchFamily="18" charset="0"/>
              </a:rPr>
              <a:t>zapoznać się </a:t>
            </a:r>
            <a:r>
              <a:rPr lang="pl-PL" altLang="pl-PL" sz="1600" dirty="0" smtClean="0">
                <a:ea typeface="Microsoft YaHei" pitchFamily="34" charset="-122"/>
                <a:cs typeface="Times New Roman" pitchFamily="18" charset="0"/>
              </a:rPr>
              <a:t>z całością </a:t>
            </a:r>
            <a:r>
              <a:rPr lang="pl-PL" altLang="pl-PL" sz="1600" dirty="0">
                <a:ea typeface="Microsoft YaHei" pitchFamily="34" charset="-122"/>
                <a:cs typeface="Times New Roman" pitchFamily="18" charset="0"/>
              </a:rPr>
              <a:t>wytycznych i bezwzględnie je stosować. </a:t>
            </a:r>
          </a:p>
          <a:p>
            <a:pPr lvl="3" algn="just">
              <a:lnSpc>
                <a:spcPct val="107000"/>
              </a:lnSpc>
              <a:buFontTx/>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dirty="0" smtClean="0">
                <a:ea typeface="Microsoft YaHei" pitchFamily="34" charset="-122"/>
                <a:cs typeface="Times New Roman" pitchFamily="18" charset="0"/>
              </a:rPr>
              <a:t>  w </a:t>
            </a:r>
            <a:r>
              <a:rPr lang="pl-PL" altLang="pl-PL" sz="1600" dirty="0">
                <a:ea typeface="Microsoft YaHei" pitchFamily="34" charset="-122"/>
                <a:cs typeface="Times New Roman" pitchFamily="18" charset="0"/>
              </a:rPr>
              <a:t>wersji elektronicznej umieszczone są </a:t>
            </a:r>
            <a:r>
              <a:rPr lang="pl-PL" altLang="pl-PL" sz="1600" dirty="0" smtClean="0">
                <a:ea typeface="Microsoft YaHei" pitchFamily="34" charset="-122"/>
                <a:cs typeface="Times New Roman" pitchFamily="18" charset="0"/>
              </a:rPr>
              <a:t>na stronie </a:t>
            </a:r>
            <a:r>
              <a:rPr lang="pl-PL" altLang="pl-PL" sz="1600" dirty="0">
                <a:ea typeface="Microsoft YaHei" pitchFamily="34" charset="-122"/>
                <a:cs typeface="Times New Roman" pitchFamily="18" charset="0"/>
              </a:rPr>
              <a:t>BIP </a:t>
            </a:r>
            <a:r>
              <a:rPr lang="pl-PL" altLang="pl-PL" sz="1600" dirty="0" smtClean="0">
                <a:ea typeface="Microsoft YaHei" pitchFamily="34" charset="-122"/>
                <a:cs typeface="Times New Roman" pitchFamily="18" charset="0"/>
              </a:rPr>
              <a:t> Urzędu  </a:t>
            </a:r>
            <a:r>
              <a:rPr lang="pl-PL" altLang="pl-PL" sz="1600" dirty="0">
                <a:ea typeface="Microsoft YaHei" pitchFamily="34" charset="-122"/>
                <a:cs typeface="Times New Roman" pitchFamily="18" charset="0"/>
              </a:rPr>
              <a:t>Miasta </a:t>
            </a:r>
            <a:r>
              <a:rPr lang="pl-PL" altLang="pl-PL" sz="1600" dirty="0" smtClean="0">
                <a:ea typeface="Microsoft YaHei" pitchFamily="34" charset="-122"/>
                <a:cs typeface="Times New Roman" pitchFamily="18" charset="0"/>
              </a:rPr>
              <a:t>    Tychy </a:t>
            </a:r>
            <a:r>
              <a:rPr lang="pl-PL" altLang="pl-PL" sz="1600" dirty="0">
                <a:ea typeface="Microsoft YaHei" pitchFamily="34" charset="-122"/>
                <a:cs typeface="Times New Roman" pitchFamily="18" charset="0"/>
              </a:rPr>
              <a:t>w zakładce wybory – </a:t>
            </a:r>
            <a:r>
              <a:rPr lang="pl-PL" altLang="pl-PL" sz="1600" dirty="0" smtClean="0">
                <a:ea typeface="Microsoft YaHei" pitchFamily="34" charset="-122"/>
                <a:cs typeface="Times New Roman" pitchFamily="18" charset="0"/>
              </a:rPr>
              <a:t>Prezydent Rzeczypospolitej Polskiej 2015 r.</a:t>
            </a:r>
            <a:endParaRPr lang="pl-PL" altLang="pl-PL" sz="1600" dirty="0">
              <a:ea typeface="Microsoft YaHei" pitchFamily="34" charset="-122"/>
              <a:cs typeface="Times New Roman" pitchFamily="18" charset="0"/>
            </a:endParaRPr>
          </a:p>
          <a:p>
            <a:pPr lvl="3" algn="just">
              <a:lnSpc>
                <a:spcPct val="107000"/>
              </a:lnSpc>
              <a:buFontTx/>
              <a:buChar char="•"/>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dirty="0" smtClean="0">
                <a:ea typeface="Microsoft YaHei" pitchFamily="34" charset="-122"/>
                <a:cs typeface="Times New Roman" pitchFamily="18" charset="0"/>
              </a:rPr>
              <a:t>  znajdzie </a:t>
            </a:r>
            <a:r>
              <a:rPr lang="pl-PL" altLang="pl-PL" sz="1600" dirty="0">
                <a:ea typeface="Microsoft YaHei" pitchFamily="34" charset="-122"/>
                <a:cs typeface="Times New Roman" pitchFamily="18" charset="0"/>
              </a:rPr>
              <a:t>się tam również prezentacja,</a:t>
            </a:r>
          </a:p>
          <a:p>
            <a:pPr lvl="1" algn="just">
              <a:lnSpc>
                <a:spcPct val="107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dirty="0" smtClean="0">
                <a:ea typeface="Microsoft YaHei" pitchFamily="34" charset="-122"/>
                <a:cs typeface="Times New Roman" pitchFamily="18" charset="0"/>
              </a:rPr>
              <a:t>    formularz </a:t>
            </a:r>
            <a:r>
              <a:rPr lang="pl-PL" altLang="pl-PL" sz="1600" dirty="0">
                <a:ea typeface="Microsoft YaHei" pitchFamily="34" charset="-122"/>
                <a:cs typeface="Times New Roman" pitchFamily="18" charset="0"/>
              </a:rPr>
              <a:t>protokołu z I posiedzenia komisji w 2 egz. – proszę </a:t>
            </a:r>
            <a:r>
              <a:rPr lang="pl-PL" altLang="pl-PL" sz="1600" dirty="0" smtClean="0">
                <a:ea typeface="Microsoft YaHei" pitchFamily="34" charset="-122"/>
                <a:cs typeface="Times New Roman" pitchFamily="18" charset="0"/>
              </a:rPr>
              <a:t/>
            </a:r>
            <a:br>
              <a:rPr lang="pl-PL" altLang="pl-PL" sz="1600" dirty="0" smtClean="0">
                <a:ea typeface="Microsoft YaHei" pitchFamily="34" charset="-122"/>
                <a:cs typeface="Times New Roman" pitchFamily="18" charset="0"/>
              </a:rPr>
            </a:br>
            <a:r>
              <a:rPr lang="pl-PL" altLang="pl-PL" sz="1600" dirty="0" smtClean="0">
                <a:ea typeface="Microsoft YaHei" pitchFamily="34" charset="-122"/>
                <a:cs typeface="Times New Roman" pitchFamily="18" charset="0"/>
              </a:rPr>
              <a:t>	o    	wypełnienie </a:t>
            </a:r>
            <a:r>
              <a:rPr lang="pl-PL" altLang="pl-PL" sz="1600" dirty="0">
                <a:ea typeface="Microsoft YaHei" pitchFamily="34" charset="-122"/>
                <a:cs typeface="Times New Roman" pitchFamily="18" charset="0"/>
              </a:rPr>
              <a:t>i przekazanie jednego egzemplarza urzędnikowi </a:t>
            </a:r>
            <a:r>
              <a:rPr lang="pl-PL" altLang="pl-PL" sz="1600" dirty="0" smtClean="0">
                <a:ea typeface="Microsoft YaHei" pitchFamily="34" charset="-122"/>
                <a:cs typeface="Times New Roman" pitchFamily="18" charset="0"/>
              </a:rPr>
              <a:t>	(drugi 	stanowi </a:t>
            </a:r>
            <a:r>
              <a:rPr lang="pl-PL" altLang="pl-PL" sz="1600" dirty="0">
                <a:ea typeface="Microsoft YaHei" pitchFamily="34" charset="-122"/>
                <a:cs typeface="Times New Roman" pitchFamily="18" charset="0"/>
              </a:rPr>
              <a:t>dokumentację komisji</a:t>
            </a:r>
            <a:r>
              <a:rPr lang="pl-PL" altLang="pl-PL" sz="1600" dirty="0" smtClean="0">
                <a:ea typeface="Microsoft YaHei" pitchFamily="34" charset="-122"/>
                <a:cs typeface="Times New Roman" pitchFamily="18" charset="0"/>
              </a:rPr>
              <a:t>),</a:t>
            </a:r>
          </a:p>
          <a:p>
            <a:pPr lvl="1" algn="just">
              <a:lnSpc>
                <a:spcPct val="107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dirty="0" smtClean="0">
                <a:ea typeface="Microsoft YaHei" pitchFamily="34" charset="-122"/>
                <a:cs typeface="Times New Roman" pitchFamily="18" charset="0"/>
              </a:rPr>
              <a:t>    zaświadczenie o członkostwie i pełnionej w komisji funkcji, które 	przewodniczącemu podpisuje zastępca, a pozostałym członkom 	przewodniczący – po wypisaniu, proszę rozdać zaświadczenia 	członkom 	komisji, </a:t>
            </a:r>
          </a:p>
          <a:p>
            <a:pPr lvl="1" algn="just">
              <a:lnSpc>
                <a:spcPct val="107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dirty="0" smtClean="0">
                <a:ea typeface="Microsoft YaHei" pitchFamily="34" charset="-122"/>
                <a:cs typeface="Times New Roman" pitchFamily="18" charset="0"/>
              </a:rPr>
              <a:t>    harmonogram pracy Komisji w dniu wyborów,</a:t>
            </a:r>
          </a:p>
          <a:p>
            <a:pPr lvl="1" algn="just">
              <a:lnSpc>
                <a:spcPct val="107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1600" dirty="0" smtClean="0">
                <a:ea typeface="Microsoft YaHei" pitchFamily="34" charset="-122"/>
                <a:cs typeface="Times New Roman" pitchFamily="18" charset="0"/>
              </a:rPr>
              <a:t>    informacja o terminach i godzinach pracy Obwodowych Komisji 	Wyborczych.</a:t>
            </a:r>
          </a:p>
          <a:p>
            <a:pPr lvl="1" algn="just">
              <a:lnSpc>
                <a:spcPct val="107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dirty="0" smtClean="0">
              <a:latin typeface="Calibri" pitchFamily="34" charset="0"/>
              <a:ea typeface="Microsoft YaHei" pitchFamily="34" charset="-122"/>
              <a:cs typeface="Times New Roman" pitchFamily="18" charset="0"/>
            </a:endParaRPr>
          </a:p>
          <a:p>
            <a:pPr lvl="1" algn="just">
              <a:lnSpc>
                <a:spcPct val="107000"/>
              </a:lnSpc>
              <a:buFont typeface="Wingdings" pitchFamily="2" charset="2"/>
              <a:buChar char="Ø"/>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dirty="0" smtClean="0">
              <a:latin typeface="Calibri" pitchFamily="34" charset="0"/>
              <a:ea typeface="Microsoft YaHei" pitchFamily="34" charset="-122"/>
              <a:cs typeface="Times New Roman" pitchFamily="18" charset="0"/>
            </a:endParaRPr>
          </a:p>
          <a:p>
            <a:pPr lvl="1" algn="just">
              <a:lnSpc>
                <a:spcPct val="107000"/>
              </a:lnSpc>
              <a:tabLst>
                <a:tab pos="3413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dirty="0" smtClean="0">
              <a:latin typeface="Calibri" pitchFamily="34" charset="0"/>
              <a:ea typeface="Microsoft YaHei" pitchFamily="34" charset="-122"/>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stopki 5"/>
          <p:cNvSpPr>
            <a:spLocks noGrp="1"/>
          </p:cNvSpPr>
          <p:nvPr>
            <p:ph type="ftr" sz="quarter" idx="11"/>
          </p:nvPr>
        </p:nvSpPr>
        <p:spPr/>
        <p:txBody>
          <a:bodyPr/>
          <a:lstStyle/>
          <a:p>
            <a:r>
              <a:rPr lang="pl-PL" dirty="0" smtClean="0"/>
              <a:t>SZKOLENIE CZŁONKÓW KOMISJI WYBORCZYCH W TYCHACH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dirty="0"/>
          </a:p>
        </p:txBody>
      </p:sp>
      <p:sp>
        <p:nvSpPr>
          <p:cNvPr id="3" name="Symbol zastępczy zawartości 2"/>
          <p:cNvSpPr>
            <a:spLocks noGrp="1"/>
          </p:cNvSpPr>
          <p:nvPr>
            <p:ph idx="4294967295"/>
          </p:nvPr>
        </p:nvSpPr>
        <p:spPr>
          <a:xfrm>
            <a:off x="467544" y="548680"/>
            <a:ext cx="8183563" cy="5346700"/>
          </a:xfrm>
        </p:spPr>
        <p:txBody>
          <a:bodyPr rIns="252000">
            <a:normAutofit fontScale="25000" lnSpcReduction="20000"/>
          </a:bodyPr>
          <a:lstStyle/>
          <a:p>
            <a:pPr algn="ctr">
              <a:buNone/>
            </a:pPr>
            <a:r>
              <a:rPr lang="pl-PL" sz="9600" b="1" dirty="0" smtClean="0">
                <a:solidFill>
                  <a:srgbClr val="CC0000"/>
                </a:solidFill>
              </a:rPr>
              <a:t>Zadania Komisji przed dniem wyborów </a:t>
            </a:r>
          </a:p>
          <a:p>
            <a:pPr>
              <a:buNone/>
            </a:pPr>
            <a:endParaRPr lang="pl-PL" u="sng" dirty="0" smtClean="0"/>
          </a:p>
          <a:p>
            <a:pPr algn="just">
              <a:lnSpc>
                <a:spcPct val="170000"/>
              </a:lnSpc>
              <a:buClr>
                <a:srgbClr val="C00000"/>
              </a:buClr>
              <a:buFont typeface="Wingdings" pitchFamily="2" charset="2"/>
              <a:buChar char="v"/>
            </a:pPr>
            <a:r>
              <a:rPr lang="pl-PL" sz="5600" b="1" dirty="0" smtClean="0">
                <a:sym typeface="Wingdings"/>
              </a:rPr>
              <a:t>nie później niż na 3 dni przed dniem głosowania przewodniczący zwołuje posiedzenie Komisji, w trakcie którego w szczególności ustala się godziny rozpoczęcia pracy w dniu głosowania.</a:t>
            </a:r>
            <a:endParaRPr lang="pl-PL" sz="4900" b="1" u="sng" dirty="0" smtClean="0"/>
          </a:p>
          <a:p>
            <a:pPr algn="just">
              <a:lnSpc>
                <a:spcPct val="170000"/>
              </a:lnSpc>
              <a:buNone/>
            </a:pPr>
            <a:r>
              <a:rPr lang="pl-PL" sz="4900" b="1" dirty="0" smtClean="0"/>
              <a:t>	</a:t>
            </a:r>
            <a:r>
              <a:rPr lang="pl-PL" sz="4000" dirty="0" smtClean="0"/>
              <a:t>Informację o godzinie rozpoczęcia pracy podaje się do publicznej wiadomości w celu umożliwienia mężom zaufania oraz obserwatorom międzynarodowym obecności przy wszystkich czynnościach komisji poprzedzających otwarcie lokalu.</a:t>
            </a:r>
            <a:r>
              <a:rPr lang="x-none" sz="4000" smtClean="0"/>
              <a:t> Informacja o godzinie rozpoczęcia pracy komisji w dniu głosowania podawana jest przez poszczególne obwodowe komisje wyborcze do publicznej wiadomości przede wszystkim przez jej wywieszenie w budynku, </a:t>
            </a:r>
            <a:r>
              <a:rPr lang="pl-PL" sz="4000" dirty="0" smtClean="0"/>
              <a:t/>
            </a:r>
            <a:br>
              <a:rPr lang="pl-PL" sz="4000" dirty="0" smtClean="0"/>
            </a:br>
            <a:r>
              <a:rPr lang="x-none" sz="4000" smtClean="0"/>
              <a:t>w którym mieści się lokal wyborczy, i w urzędzie gminy (w sposób umożliwiający zapoznanie się z tą informacją także, gdy budynki te są zamknięte)</a:t>
            </a:r>
            <a:r>
              <a:rPr lang="pl-PL" sz="4000" dirty="0" smtClean="0"/>
              <a:t>.</a:t>
            </a:r>
          </a:p>
          <a:p>
            <a:pPr algn="just">
              <a:lnSpc>
                <a:spcPct val="170000"/>
              </a:lnSpc>
              <a:buClr>
                <a:srgbClr val="C00000"/>
              </a:buClr>
              <a:buFont typeface="Wingdings" pitchFamily="2" charset="2"/>
              <a:buChar char="v"/>
            </a:pPr>
            <a:r>
              <a:rPr lang="pl-PL" sz="5600" b="1" dirty="0" smtClean="0">
                <a:sym typeface="Wingdings"/>
              </a:rPr>
              <a:t>najpóźniej w przeddzień głosowania Komisja odbiera karty do głosowania, nakładkę na kartę do głosowania dla niewidomych, formularze protokołu głosowania, pieczęć, spis wyborców wraz z listą wyborców, którzy udzielili pełnomocnictwa do głosowania oraz dane do logowania do systemu  informatycznego wraz z </a:t>
            </a:r>
            <a:r>
              <a:rPr lang="pl-PL" sz="5600" b="1" dirty="0" smtClean="0">
                <a:sym typeface="Wingdings"/>
              </a:rPr>
              <a:t>pendrive’m</a:t>
            </a:r>
            <a:r>
              <a:rPr lang="pl-PL" sz="5600" b="1" dirty="0" smtClean="0">
                <a:sym typeface="Wingdings"/>
              </a:rPr>
              <a:t>. </a:t>
            </a:r>
            <a:r>
              <a:rPr lang="pl-PL" sz="5600" b="1" dirty="0" smtClean="0"/>
              <a:t>Do wykonania tego zadania komisja wyznacza co najmniej trzy osoby ze swojego składu, przy czym jedną </a:t>
            </a:r>
            <a:br>
              <a:rPr lang="pl-PL" sz="5600" b="1" dirty="0" smtClean="0"/>
            </a:br>
            <a:r>
              <a:rPr lang="pl-PL" sz="5600" b="1" dirty="0" smtClean="0"/>
              <a:t>z nich powinien być przewodniczący Komisji lub jego zastępca. </a:t>
            </a:r>
          </a:p>
          <a:p>
            <a:pPr algn="just">
              <a:lnSpc>
                <a:spcPct val="170000"/>
              </a:lnSpc>
              <a:buFont typeface="Wingdings" pitchFamily="2" charset="2"/>
              <a:buChar char="Ø"/>
            </a:pPr>
            <a:endParaRPr lang="pl-PL" sz="4900" b="1" dirty="0" smtClean="0"/>
          </a:p>
          <a:p>
            <a:pPr lvl="1" algn="just">
              <a:lnSpc>
                <a:spcPct val="170000"/>
              </a:lnSpc>
            </a:pPr>
            <a:endParaRPr lang="pl-PL" dirty="0" smtClean="0"/>
          </a:p>
          <a:p>
            <a:pPr>
              <a:lnSpc>
                <a:spcPct val="170000"/>
              </a:lnSpc>
            </a:pPr>
            <a:endParaRPr lang="pl-PL" dirty="0" smtClean="0"/>
          </a:p>
          <a:p>
            <a:pPr>
              <a:lnSpc>
                <a:spcPct val="170000"/>
              </a:lnSpc>
              <a:buNone/>
            </a:pP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8</a:t>
            </a:fld>
            <a:endParaRPr lang="pl-PL" dirty="0"/>
          </a:p>
        </p:txBody>
      </p:sp>
      <p:sp>
        <p:nvSpPr>
          <p:cNvPr id="6" name="Tytuł 2"/>
          <p:cNvSpPr txBox="1">
            <a:spLocks noGrp="1"/>
          </p:cNvSpPr>
          <p:nvPr>
            <p:ph type="title" idx="4294967295"/>
          </p:nvPr>
        </p:nvSpPr>
        <p:spPr>
          <a:xfrm>
            <a:off x="755576" y="692696"/>
            <a:ext cx="7345363" cy="1296988"/>
          </a:xfrm>
        </p:spPr>
        <p:txBody>
          <a:bodyPr>
            <a:noAutofit/>
          </a:bodyPr>
          <a:lstStyle/>
          <a:p>
            <a:pPr algn="ctr">
              <a:defRPr/>
            </a:pPr>
            <a:r>
              <a:rPr lang="pl-PL" altLang="pl-PL" sz="1600" b="0" dirty="0" smtClean="0">
                <a:solidFill>
                  <a:schemeClr val="tx1"/>
                </a:solidFill>
                <a:effectLst/>
                <a:latin typeface="+mn-lt"/>
                <a:cs typeface="Arial" panose="020B0604020202020204" pitchFamily="34" charset="0"/>
              </a:rPr>
              <a:t>W dniu 9 maja (sobota) odbiór z Urzędu Miasta, wg harmonogramu </a:t>
            </a:r>
            <a:br>
              <a:rPr lang="pl-PL" altLang="pl-PL" sz="1600" b="0" dirty="0" smtClean="0">
                <a:solidFill>
                  <a:schemeClr val="tx1"/>
                </a:solidFill>
                <a:effectLst/>
                <a:latin typeface="+mn-lt"/>
                <a:cs typeface="Arial" panose="020B0604020202020204" pitchFamily="34" charset="0"/>
              </a:rPr>
            </a:br>
            <a:r>
              <a:rPr lang="pl-PL" altLang="pl-PL" sz="1600" b="0" dirty="0" smtClean="0">
                <a:solidFill>
                  <a:schemeClr val="tx1"/>
                </a:solidFill>
                <a:effectLst/>
                <a:latin typeface="+mn-lt"/>
                <a:cs typeface="Arial" panose="020B0604020202020204" pitchFamily="34" charset="0"/>
              </a:rPr>
              <a:t>i przewiezienie do siedziby komisji: kart do głosowania, formularzy protokołów, obwieszczeń, spisu wyborców, pieczęć komisji </a:t>
            </a:r>
            <a:br>
              <a:rPr lang="pl-PL" altLang="pl-PL" sz="1600" b="0" dirty="0" smtClean="0">
                <a:solidFill>
                  <a:schemeClr val="tx1"/>
                </a:solidFill>
                <a:effectLst/>
                <a:latin typeface="+mn-lt"/>
                <a:cs typeface="Arial" panose="020B0604020202020204" pitchFamily="34" charset="0"/>
              </a:rPr>
            </a:br>
            <a:r>
              <a:rPr lang="pl-PL" altLang="pl-PL" sz="1600" b="0" dirty="0" smtClean="0">
                <a:solidFill>
                  <a:schemeClr val="tx1"/>
                </a:solidFill>
                <a:effectLst/>
                <a:latin typeface="+mn-lt"/>
                <a:cs typeface="Arial" panose="020B0604020202020204" pitchFamily="34" charset="0"/>
              </a:rPr>
              <a:t>i materiałów biurowych. </a:t>
            </a:r>
            <a:r>
              <a:rPr lang="pl-PL" altLang="pl-PL" sz="1600" dirty="0" smtClean="0">
                <a:solidFill>
                  <a:srgbClr val="C00000"/>
                </a:solidFill>
                <a:effectLst/>
                <a:latin typeface="+mn-lt"/>
                <a:cs typeface="Arial" panose="020B0604020202020204" pitchFamily="34" charset="0"/>
              </a:rPr>
              <a:t>Odbioru dokonują co najmniej 3 osoby ze składu komisji w tym przewodniczący lub zastępca</a:t>
            </a:r>
            <a:r>
              <a:rPr altLang="pl-PL" sz="1600" dirty="0" smtClean="0">
                <a:solidFill>
                  <a:srgbClr val="C00000"/>
                </a:solidFill>
                <a:effectLst/>
                <a:latin typeface="+mn-lt"/>
                <a:cs typeface="Arial" panose="020B0604020202020204" pitchFamily="34" charset="0"/>
              </a:rPr>
              <a:t>.</a:t>
            </a:r>
            <a:endParaRPr altLang="pl-PL" sz="1600" dirty="0" smtClean="0">
              <a:solidFill>
                <a:srgbClr val="7030A0"/>
              </a:solidFill>
              <a:effectLst/>
              <a:latin typeface="+mn-lt"/>
            </a:endParaRPr>
          </a:p>
        </p:txBody>
      </p:sp>
      <p:graphicFrame>
        <p:nvGraphicFramePr>
          <p:cNvPr id="7" name="Tabela 6"/>
          <p:cNvGraphicFramePr>
            <a:graphicFrameLocks noGrp="1"/>
          </p:cNvGraphicFramePr>
          <p:nvPr/>
        </p:nvGraphicFramePr>
        <p:xfrm>
          <a:off x="971600" y="2204864"/>
          <a:ext cx="7128789" cy="3592457"/>
        </p:xfrm>
        <a:graphic>
          <a:graphicData uri="http://schemas.openxmlformats.org/drawingml/2006/table">
            <a:tbl>
              <a:tblPr firstRow="1" firstCol="1" bandRow="1">
                <a:tableStyleId>{5C22544A-7EE6-4342-B048-85BDC9FD1C3A}</a:tableStyleId>
              </a:tblPr>
              <a:tblGrid>
                <a:gridCol w="1033469"/>
                <a:gridCol w="761915"/>
                <a:gridCol w="761915"/>
                <a:gridCol w="761915"/>
                <a:gridCol w="761915"/>
                <a:gridCol w="761915"/>
                <a:gridCol w="761915"/>
                <a:gridCol w="761915"/>
                <a:gridCol w="761915"/>
              </a:tblGrid>
              <a:tr h="174996">
                <a:tc>
                  <a:txBody>
                    <a:bodyPr/>
                    <a:lstStyle/>
                    <a:p>
                      <a:pPr algn="ctr">
                        <a:lnSpc>
                          <a:spcPct val="107000"/>
                        </a:lnSpc>
                        <a:spcAft>
                          <a:spcPts val="0"/>
                        </a:spcAft>
                      </a:pPr>
                      <a:endParaRPr lang="pl-PL" sz="1200" dirty="0">
                        <a:effectLst/>
                        <a:latin typeface="+mn-lt"/>
                        <a:ea typeface="Calibri" panose="020F0502020204030204" pitchFamily="34" charset="0"/>
                        <a:cs typeface="Times New Roman" panose="02020603050405020304" pitchFamily="18" charset="0"/>
                      </a:endParaRPr>
                    </a:p>
                  </a:txBody>
                  <a:tcPr marL="63215" marR="63215" marT="0" marB="0" anchor="ctr">
                    <a:solidFill>
                      <a:srgbClr val="C00000"/>
                    </a:solidFill>
                  </a:tcPr>
                </a:tc>
                <a:tc gridSpan="8">
                  <a:txBody>
                    <a:bodyPr/>
                    <a:lstStyle/>
                    <a:p>
                      <a:pPr algn="ctr">
                        <a:lnSpc>
                          <a:spcPct val="107000"/>
                        </a:lnSpc>
                        <a:spcAft>
                          <a:spcPts val="0"/>
                        </a:spcAft>
                      </a:pPr>
                      <a:r>
                        <a:rPr lang="pl-PL" sz="1200" dirty="0" smtClean="0">
                          <a:effectLst/>
                          <a:latin typeface="+mn-lt"/>
                        </a:rPr>
                        <a:t>Stanowiska</a:t>
                      </a:r>
                      <a:r>
                        <a:rPr lang="pl-PL" sz="1200" baseline="0" dirty="0" smtClean="0">
                          <a:effectLst/>
                          <a:latin typeface="+mn-lt"/>
                        </a:rPr>
                        <a:t> </a:t>
                      </a:r>
                      <a:endParaRPr lang="pl-PL" sz="1200" dirty="0">
                        <a:effectLst/>
                        <a:latin typeface="+mn-lt"/>
                      </a:endParaRPr>
                    </a:p>
                  </a:txBody>
                  <a:tcPr marL="63215" marR="63215" marT="0" marB="0" anchor="ctr">
                    <a:solidFill>
                      <a:srgbClr val="C00000"/>
                    </a:solidFill>
                  </a:tcPr>
                </a:tc>
                <a:tc hMerge="1">
                  <a:txBody>
                    <a:bodyPr/>
                    <a:lstStyle/>
                    <a:p>
                      <a:pPr algn="ctr">
                        <a:lnSpc>
                          <a:spcPct val="107000"/>
                        </a:lnSpc>
                        <a:spcAft>
                          <a:spcPts val="0"/>
                        </a:spcAft>
                      </a:pPr>
                      <a:endParaRPr lang="pl-PL" sz="1400" dirty="0">
                        <a:effectLst/>
                      </a:endParaRPr>
                    </a:p>
                  </a:txBody>
                  <a:tcPr marL="63215" marR="63215" marT="0" marB="0" anchor="ctr"/>
                </a:tc>
                <a:tc hMerge="1">
                  <a:txBody>
                    <a:bodyPr/>
                    <a:lstStyle/>
                    <a:p>
                      <a:pPr algn="ctr">
                        <a:lnSpc>
                          <a:spcPct val="107000"/>
                        </a:lnSpc>
                        <a:spcAft>
                          <a:spcPts val="0"/>
                        </a:spcAft>
                      </a:pPr>
                      <a:endParaRPr lang="pl-PL" sz="1400" dirty="0">
                        <a:effectLst/>
                      </a:endParaRPr>
                    </a:p>
                  </a:txBody>
                  <a:tcPr marL="63215" marR="63215" marT="0" marB="0" anchor="ctr"/>
                </a:tc>
                <a:tc hMerge="1">
                  <a:txBody>
                    <a:bodyPr/>
                    <a:lstStyle/>
                    <a:p>
                      <a:pPr algn="ctr">
                        <a:lnSpc>
                          <a:spcPct val="107000"/>
                        </a:lnSpc>
                        <a:spcAft>
                          <a:spcPts val="0"/>
                        </a:spcAft>
                      </a:pPr>
                      <a:endParaRPr lang="pl-PL" sz="1400" dirty="0">
                        <a:effectLst/>
                      </a:endParaRPr>
                    </a:p>
                  </a:txBody>
                  <a:tcPr marL="63215" marR="63215" marT="0" marB="0" anchor="ctr"/>
                </a:tc>
                <a:tc hMerge="1">
                  <a:txBody>
                    <a:bodyPr/>
                    <a:lstStyle/>
                    <a:p>
                      <a:pPr algn="ctr">
                        <a:lnSpc>
                          <a:spcPct val="107000"/>
                        </a:lnSpc>
                        <a:spcAft>
                          <a:spcPts val="0"/>
                        </a:spcAft>
                      </a:pPr>
                      <a:endParaRPr lang="pl-PL" sz="1400" dirty="0">
                        <a:effectLst/>
                      </a:endParaRPr>
                    </a:p>
                  </a:txBody>
                  <a:tcPr marL="63215" marR="63215" marT="0" marB="0" anchor="ctr"/>
                </a:tc>
                <a:tc hMerge="1">
                  <a:txBody>
                    <a:bodyPr/>
                    <a:lstStyle/>
                    <a:p>
                      <a:pPr algn="ctr">
                        <a:lnSpc>
                          <a:spcPct val="107000"/>
                        </a:lnSpc>
                        <a:spcAft>
                          <a:spcPts val="0"/>
                        </a:spcAft>
                      </a:pPr>
                      <a:endParaRPr lang="pl-PL" sz="1400" dirty="0">
                        <a:effectLst/>
                      </a:endParaRPr>
                    </a:p>
                  </a:txBody>
                  <a:tcPr marL="63215" marR="63215" marT="0" marB="0" anchor="ctr"/>
                </a:tc>
                <a:tc hMerge="1">
                  <a:txBody>
                    <a:bodyPr/>
                    <a:lstStyle/>
                    <a:p>
                      <a:pPr algn="ctr">
                        <a:lnSpc>
                          <a:spcPct val="107000"/>
                        </a:lnSpc>
                        <a:spcAft>
                          <a:spcPts val="0"/>
                        </a:spcAft>
                      </a:pPr>
                      <a:endParaRPr lang="pl-PL" sz="1400" dirty="0">
                        <a:effectLst/>
                      </a:endParaRPr>
                    </a:p>
                  </a:txBody>
                  <a:tcPr marL="63215" marR="63215" marT="0" marB="0" anchor="ctr"/>
                </a:tc>
                <a:tc hMerge="1">
                  <a:txBody>
                    <a:bodyPr/>
                    <a:lstStyle/>
                    <a:p>
                      <a:pPr algn="ctr">
                        <a:lnSpc>
                          <a:spcPct val="107000"/>
                        </a:lnSpc>
                        <a:spcAft>
                          <a:spcPts val="0"/>
                        </a:spcAft>
                      </a:pPr>
                      <a:endParaRPr lang="pl-PL" sz="1400" dirty="0">
                        <a:effectLst/>
                      </a:endParaRPr>
                    </a:p>
                  </a:txBody>
                  <a:tcPr marL="63215" marR="63215" marT="0" marB="0" anchor="ctr"/>
                </a:tc>
              </a:tr>
              <a:tr h="265438">
                <a:tc>
                  <a:txBody>
                    <a:bodyPr/>
                    <a:lstStyle/>
                    <a:p>
                      <a:pPr algn="ctr">
                        <a:lnSpc>
                          <a:spcPct val="107000"/>
                        </a:lnSpc>
                        <a:spcAft>
                          <a:spcPts val="0"/>
                        </a:spcAft>
                      </a:pPr>
                      <a:r>
                        <a:rPr lang="pl-PL" sz="1200" dirty="0" smtClean="0">
                          <a:effectLst/>
                          <a:latin typeface="+mn-lt"/>
                        </a:rPr>
                        <a:t>Godziny</a:t>
                      </a:r>
                      <a:endParaRPr lang="pl-PL" sz="1200" dirty="0">
                        <a:effectLst/>
                        <a:latin typeface="+mn-lt"/>
                        <a:ea typeface="Calibri" panose="020F0502020204030204" pitchFamily="34" charset="0"/>
                        <a:cs typeface="Times New Roman" panose="02020603050405020304" pitchFamily="18" charset="0"/>
                      </a:endParaRPr>
                    </a:p>
                  </a:txBody>
                  <a:tcPr marL="63215" marR="63215" marT="0" marB="0" anchor="ctr">
                    <a:solidFill>
                      <a:srgbClr val="C00000"/>
                    </a:solidFill>
                  </a:tcPr>
                </a:tc>
                <a:tc>
                  <a:txBody>
                    <a:bodyPr/>
                    <a:lstStyle/>
                    <a:p>
                      <a:pPr algn="ctr"/>
                      <a:r>
                        <a:rPr lang="pl-PL" sz="1200" dirty="0" smtClean="0">
                          <a:latin typeface="+mn-lt"/>
                        </a:rPr>
                        <a:t>Nr 1</a:t>
                      </a:r>
                      <a:endParaRPr lang="pl-PL" sz="1200" dirty="0">
                        <a:latin typeface="+mn-lt"/>
                      </a:endParaRPr>
                    </a:p>
                  </a:txBody>
                  <a:tcPr marL="63215" marR="63215" marT="0" marB="0" anchor="ctr"/>
                </a:tc>
                <a:tc>
                  <a:txBody>
                    <a:bodyPr/>
                    <a:lstStyle/>
                    <a:p>
                      <a:pPr algn="ctr">
                        <a:lnSpc>
                          <a:spcPct val="107000"/>
                        </a:lnSpc>
                        <a:spcAft>
                          <a:spcPts val="0"/>
                        </a:spcAft>
                      </a:pPr>
                      <a:r>
                        <a:rPr lang="pl-PL" sz="1200" dirty="0" smtClean="0">
                          <a:latin typeface="+mn-lt"/>
                        </a:rPr>
                        <a:t>Nr 2</a:t>
                      </a:r>
                      <a:endParaRPr lang="pl-PL" sz="1200" dirty="0">
                        <a:effectLst/>
                        <a:latin typeface="+mn-lt"/>
                      </a:endParaRPr>
                    </a:p>
                  </a:txBody>
                  <a:tcPr marL="63215" marR="63215" marT="0" marB="0" anchor="ctr"/>
                </a:tc>
                <a:tc>
                  <a:txBody>
                    <a:bodyPr/>
                    <a:lstStyle/>
                    <a:p>
                      <a:pPr algn="ctr">
                        <a:lnSpc>
                          <a:spcPct val="107000"/>
                        </a:lnSpc>
                        <a:spcAft>
                          <a:spcPts val="0"/>
                        </a:spcAft>
                      </a:pPr>
                      <a:r>
                        <a:rPr lang="pl-PL" sz="1200" dirty="0" smtClean="0">
                          <a:latin typeface="+mn-lt"/>
                        </a:rPr>
                        <a:t>Nr 3</a:t>
                      </a:r>
                      <a:endParaRPr lang="pl-PL" sz="1200" dirty="0">
                        <a:effectLst/>
                        <a:latin typeface="+mn-lt"/>
                      </a:endParaRPr>
                    </a:p>
                  </a:txBody>
                  <a:tcPr marL="63215" marR="63215" marT="0" marB="0" anchor="ctr"/>
                </a:tc>
                <a:tc>
                  <a:txBody>
                    <a:bodyPr/>
                    <a:lstStyle/>
                    <a:p>
                      <a:pPr algn="ctr">
                        <a:lnSpc>
                          <a:spcPct val="107000"/>
                        </a:lnSpc>
                        <a:spcAft>
                          <a:spcPts val="0"/>
                        </a:spcAft>
                      </a:pPr>
                      <a:r>
                        <a:rPr lang="pl-PL" sz="1200" dirty="0" smtClean="0">
                          <a:latin typeface="+mn-lt"/>
                        </a:rPr>
                        <a:t>Nr 4</a:t>
                      </a:r>
                      <a:endParaRPr lang="pl-PL" sz="1200" dirty="0">
                        <a:effectLst/>
                        <a:latin typeface="+mn-lt"/>
                      </a:endParaRPr>
                    </a:p>
                  </a:txBody>
                  <a:tcPr marL="63215" marR="63215" marT="0" marB="0" anchor="ctr"/>
                </a:tc>
                <a:tc>
                  <a:txBody>
                    <a:bodyPr/>
                    <a:lstStyle/>
                    <a:p>
                      <a:pPr algn="ctr">
                        <a:lnSpc>
                          <a:spcPct val="107000"/>
                        </a:lnSpc>
                        <a:spcAft>
                          <a:spcPts val="0"/>
                        </a:spcAft>
                      </a:pPr>
                      <a:r>
                        <a:rPr lang="pl-PL" sz="1200" dirty="0" smtClean="0">
                          <a:latin typeface="+mn-lt"/>
                        </a:rPr>
                        <a:t>Nr 5</a:t>
                      </a:r>
                      <a:endParaRPr lang="pl-PL" sz="1200" dirty="0">
                        <a:effectLst/>
                        <a:latin typeface="+mn-lt"/>
                      </a:endParaRPr>
                    </a:p>
                  </a:txBody>
                  <a:tcPr marL="63215" marR="63215" marT="0" marB="0" anchor="ctr"/>
                </a:tc>
                <a:tc>
                  <a:txBody>
                    <a:bodyPr/>
                    <a:lstStyle/>
                    <a:p>
                      <a:pPr algn="ctr">
                        <a:lnSpc>
                          <a:spcPct val="107000"/>
                        </a:lnSpc>
                        <a:spcAft>
                          <a:spcPts val="0"/>
                        </a:spcAft>
                      </a:pPr>
                      <a:r>
                        <a:rPr lang="pl-PL" sz="1200" dirty="0" smtClean="0">
                          <a:latin typeface="+mn-lt"/>
                        </a:rPr>
                        <a:t>Nr 6</a:t>
                      </a:r>
                      <a:endParaRPr lang="pl-PL" sz="1200" dirty="0">
                        <a:effectLst/>
                        <a:latin typeface="+mn-lt"/>
                      </a:endParaRPr>
                    </a:p>
                  </a:txBody>
                  <a:tcPr marL="63215" marR="63215" marT="0" marB="0" anchor="ctr"/>
                </a:tc>
                <a:tc>
                  <a:txBody>
                    <a:bodyPr/>
                    <a:lstStyle/>
                    <a:p>
                      <a:pPr algn="ctr">
                        <a:lnSpc>
                          <a:spcPct val="107000"/>
                        </a:lnSpc>
                        <a:spcAft>
                          <a:spcPts val="0"/>
                        </a:spcAft>
                      </a:pPr>
                      <a:r>
                        <a:rPr lang="pl-PL" sz="1200" dirty="0" smtClean="0">
                          <a:latin typeface="+mn-lt"/>
                        </a:rPr>
                        <a:t>Nr 7</a:t>
                      </a:r>
                      <a:endParaRPr lang="pl-PL" sz="1200" dirty="0">
                        <a:effectLst/>
                        <a:latin typeface="+mn-lt"/>
                      </a:endParaRPr>
                    </a:p>
                  </a:txBody>
                  <a:tcPr marL="63215" marR="63215" marT="0" marB="0" anchor="ctr"/>
                </a:tc>
                <a:tc>
                  <a:txBody>
                    <a:bodyPr/>
                    <a:lstStyle/>
                    <a:p>
                      <a:pPr algn="ctr">
                        <a:lnSpc>
                          <a:spcPct val="107000"/>
                        </a:lnSpc>
                        <a:spcAft>
                          <a:spcPts val="0"/>
                        </a:spcAft>
                      </a:pPr>
                      <a:r>
                        <a:rPr lang="pl-PL" sz="1200" dirty="0" smtClean="0">
                          <a:latin typeface="+mn-lt"/>
                        </a:rPr>
                        <a:t>Nr 8</a:t>
                      </a:r>
                      <a:endParaRPr lang="pl-PL" sz="1200" dirty="0">
                        <a:effectLst/>
                        <a:latin typeface="+mn-lt"/>
                      </a:endParaRPr>
                    </a:p>
                  </a:txBody>
                  <a:tcPr marL="63215" marR="63215" marT="0" marB="0" anchor="ctr"/>
                </a:tc>
              </a:tr>
              <a:tr h="349991">
                <a:tc>
                  <a:txBody>
                    <a:bodyPr/>
                    <a:lstStyle/>
                    <a:p>
                      <a:pPr algn="ctr">
                        <a:lnSpc>
                          <a:spcPct val="107000"/>
                        </a:lnSpc>
                        <a:spcAft>
                          <a:spcPts val="0"/>
                        </a:spcAft>
                      </a:pPr>
                      <a:r>
                        <a:rPr lang="pl-PL" sz="1200" dirty="0" smtClean="0">
                          <a:effectLst/>
                        </a:rPr>
                        <a:t>9.00 – 9.10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solidFill>
                      <a:srgbClr val="C00000"/>
                    </a:solidFill>
                  </a:tcPr>
                </a:tc>
                <a:tc>
                  <a:txBody>
                    <a:bodyPr/>
                    <a:lstStyle/>
                    <a:p>
                      <a:pPr algn="ctr">
                        <a:lnSpc>
                          <a:spcPct val="107000"/>
                        </a:lnSpc>
                        <a:spcAft>
                          <a:spcPts val="0"/>
                        </a:spcAft>
                      </a:pPr>
                      <a:r>
                        <a:rPr lang="pl-PL" sz="1200" dirty="0">
                          <a:effectLst/>
                        </a:rPr>
                        <a:t>4</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5</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10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22</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40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43</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52</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marL="0" marR="0" indent="0" algn="ctr" defTabSz="914400" eaLnBrk="1" fontAlgn="auto" latinLnBrk="0" hangingPunct="1">
                        <a:lnSpc>
                          <a:spcPct val="107000"/>
                        </a:lnSpc>
                        <a:spcBef>
                          <a:spcPts val="0"/>
                        </a:spcBef>
                        <a:spcAft>
                          <a:spcPts val="0"/>
                        </a:spcAft>
                        <a:buClrTx/>
                        <a:buSzTx/>
                        <a:buFontTx/>
                        <a:buNone/>
                        <a:tabLst/>
                        <a:defRPr/>
                      </a:pPr>
                      <a:r>
                        <a:rPr lang="pl-PL" sz="1200" dirty="0" smtClean="0">
                          <a:effectLst/>
                        </a:rPr>
                        <a:t>17</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r>
              <a:tr h="349991">
                <a:tc>
                  <a:txBody>
                    <a:bodyPr/>
                    <a:lstStyle/>
                    <a:p>
                      <a:pPr algn="ctr">
                        <a:lnSpc>
                          <a:spcPct val="107000"/>
                        </a:lnSpc>
                        <a:spcAft>
                          <a:spcPts val="0"/>
                        </a:spcAft>
                      </a:pPr>
                      <a:r>
                        <a:rPr lang="pl-PL" sz="1200" dirty="0" smtClean="0">
                          <a:effectLst/>
                        </a:rPr>
                        <a:t>9.10 – 9.20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solidFill>
                      <a:srgbClr val="C00000"/>
                    </a:solidFill>
                  </a:tcPr>
                </a:tc>
                <a:tc>
                  <a:txBody>
                    <a:bodyPr/>
                    <a:lstStyle/>
                    <a:p>
                      <a:pPr algn="ctr">
                        <a:lnSpc>
                          <a:spcPct val="107000"/>
                        </a:lnSpc>
                        <a:spcAft>
                          <a:spcPts val="0"/>
                        </a:spcAft>
                      </a:pPr>
                      <a:r>
                        <a:rPr lang="pl-PL" sz="1200" dirty="0">
                          <a:effectLst/>
                        </a:rPr>
                        <a:t>18</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19</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57</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58</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59</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60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9</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28</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r>
              <a:tr h="349991">
                <a:tc>
                  <a:txBody>
                    <a:bodyPr/>
                    <a:lstStyle/>
                    <a:p>
                      <a:pPr algn="ctr">
                        <a:lnSpc>
                          <a:spcPct val="107000"/>
                        </a:lnSpc>
                        <a:spcAft>
                          <a:spcPts val="0"/>
                        </a:spcAft>
                      </a:pPr>
                      <a:r>
                        <a:rPr lang="pl-PL" sz="1200" dirty="0" smtClean="0">
                          <a:effectLst/>
                        </a:rPr>
                        <a:t>9.20 –9.30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solidFill>
                      <a:srgbClr val="C00000"/>
                    </a:solidFill>
                  </a:tcPr>
                </a:tc>
                <a:tc>
                  <a:txBody>
                    <a:bodyPr/>
                    <a:lstStyle/>
                    <a:p>
                      <a:pPr algn="ctr">
                        <a:lnSpc>
                          <a:spcPct val="107000"/>
                        </a:lnSpc>
                        <a:spcAft>
                          <a:spcPts val="0"/>
                        </a:spcAft>
                      </a:pPr>
                      <a:r>
                        <a:rPr lang="pl-PL" sz="1200" dirty="0">
                          <a:effectLst/>
                        </a:rPr>
                        <a:t>29</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30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46</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48</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49</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1</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6</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7</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r>
              <a:tr h="349991">
                <a:tc>
                  <a:txBody>
                    <a:bodyPr/>
                    <a:lstStyle/>
                    <a:p>
                      <a:pPr algn="ctr">
                        <a:lnSpc>
                          <a:spcPct val="107000"/>
                        </a:lnSpc>
                        <a:spcAft>
                          <a:spcPts val="0"/>
                        </a:spcAft>
                      </a:pPr>
                      <a:r>
                        <a:rPr lang="pl-PL" sz="1200" dirty="0" smtClean="0">
                          <a:effectLst/>
                        </a:rPr>
                        <a:t>9.30 – 9.40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solidFill>
                      <a:srgbClr val="C00000"/>
                    </a:solidFill>
                  </a:tcPr>
                </a:tc>
                <a:tc>
                  <a:txBody>
                    <a:bodyPr/>
                    <a:lstStyle/>
                    <a:p>
                      <a:pPr algn="ctr">
                        <a:lnSpc>
                          <a:spcPct val="107000"/>
                        </a:lnSpc>
                        <a:spcAft>
                          <a:spcPts val="0"/>
                        </a:spcAft>
                      </a:pPr>
                      <a:r>
                        <a:rPr lang="pl-PL" sz="1200" dirty="0">
                          <a:effectLst/>
                        </a:rPr>
                        <a:t>44</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45</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61</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62</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2</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3</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20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21</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r>
              <a:tr h="349991">
                <a:tc>
                  <a:txBody>
                    <a:bodyPr/>
                    <a:lstStyle/>
                    <a:p>
                      <a:pPr algn="ctr">
                        <a:lnSpc>
                          <a:spcPct val="107000"/>
                        </a:lnSpc>
                        <a:spcAft>
                          <a:spcPts val="0"/>
                        </a:spcAft>
                      </a:pPr>
                      <a:r>
                        <a:rPr lang="pl-PL" sz="1200" dirty="0" smtClean="0">
                          <a:effectLst/>
                        </a:rPr>
                        <a:t>9.40 – 9.50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solidFill>
                      <a:srgbClr val="C00000"/>
                    </a:solidFill>
                  </a:tcPr>
                </a:tc>
                <a:tc>
                  <a:txBody>
                    <a:bodyPr/>
                    <a:lstStyle/>
                    <a:p>
                      <a:pPr algn="ctr">
                        <a:lnSpc>
                          <a:spcPct val="107000"/>
                        </a:lnSpc>
                        <a:spcAft>
                          <a:spcPts val="0"/>
                        </a:spcAft>
                      </a:pPr>
                      <a:r>
                        <a:rPr lang="pl-PL" sz="1200" dirty="0">
                          <a:effectLst/>
                        </a:rPr>
                        <a:t>36</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37</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38</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16</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31</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32</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33</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41</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r>
              <a:tr h="349991">
                <a:tc>
                  <a:txBody>
                    <a:bodyPr/>
                    <a:lstStyle/>
                    <a:p>
                      <a:pPr algn="ctr">
                        <a:lnSpc>
                          <a:spcPct val="107000"/>
                        </a:lnSpc>
                        <a:spcAft>
                          <a:spcPts val="0"/>
                        </a:spcAft>
                      </a:pPr>
                      <a:r>
                        <a:rPr lang="pl-PL" sz="1200" dirty="0" smtClean="0">
                          <a:effectLst/>
                        </a:rPr>
                        <a:t>9.50 – 10.00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solidFill>
                      <a:srgbClr val="C00000"/>
                    </a:solidFill>
                  </a:tcPr>
                </a:tc>
                <a:tc>
                  <a:txBody>
                    <a:bodyPr/>
                    <a:lstStyle/>
                    <a:p>
                      <a:pPr algn="ctr">
                        <a:lnSpc>
                          <a:spcPct val="107000"/>
                        </a:lnSpc>
                        <a:spcAft>
                          <a:spcPts val="0"/>
                        </a:spcAft>
                      </a:pPr>
                      <a:r>
                        <a:rPr lang="pl-PL" sz="1200" dirty="0">
                          <a:effectLst/>
                        </a:rPr>
                        <a:t>42</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47</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23</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50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51</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53</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54</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55</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r>
              <a:tr h="349991">
                <a:tc>
                  <a:txBody>
                    <a:bodyPr/>
                    <a:lstStyle/>
                    <a:p>
                      <a:pPr algn="ctr">
                        <a:lnSpc>
                          <a:spcPct val="107000"/>
                        </a:lnSpc>
                        <a:spcAft>
                          <a:spcPts val="0"/>
                        </a:spcAft>
                      </a:pPr>
                      <a:r>
                        <a:rPr lang="pl-PL" sz="1200" dirty="0" smtClean="0">
                          <a:effectLst/>
                        </a:rPr>
                        <a:t>10.00 – 10.10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solidFill>
                      <a:srgbClr val="C00000"/>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pl-PL" sz="1200" dirty="0" smtClean="0">
                          <a:effectLst/>
                        </a:rPr>
                        <a:t>56</a:t>
                      </a:r>
                      <a:endParaRPr lang="pl-PL" sz="1200" dirty="0"/>
                    </a:p>
                  </a:txBody>
                  <a:tcPr marL="63215" marR="63215" marT="0" marB="0" anchor="ctr"/>
                </a:tc>
                <a:tc>
                  <a:txBody>
                    <a:bodyPr/>
                    <a:lstStyle/>
                    <a:p>
                      <a:pPr algn="ctr">
                        <a:lnSpc>
                          <a:spcPct val="107000"/>
                        </a:lnSpc>
                        <a:spcAft>
                          <a:spcPts val="0"/>
                        </a:spcAft>
                      </a:pPr>
                      <a:r>
                        <a:rPr lang="pl-PL" sz="1200" dirty="0">
                          <a:effectLst/>
                        </a:rPr>
                        <a:t>14</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15</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27</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34</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35</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39</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63</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r>
              <a:tr h="349991">
                <a:tc>
                  <a:txBody>
                    <a:bodyPr/>
                    <a:lstStyle/>
                    <a:p>
                      <a:pPr algn="ctr">
                        <a:lnSpc>
                          <a:spcPct val="107000"/>
                        </a:lnSpc>
                        <a:spcAft>
                          <a:spcPts val="0"/>
                        </a:spcAft>
                      </a:pPr>
                      <a:r>
                        <a:rPr lang="pl-PL" sz="1200" dirty="0" smtClean="0">
                          <a:effectLst/>
                        </a:rPr>
                        <a:t>10.10 – 10.20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solidFill>
                      <a:srgbClr val="C00000"/>
                    </a:solidFill>
                  </a:tcPr>
                </a:tc>
                <a:tc>
                  <a:txBody>
                    <a:bodyPr/>
                    <a:lstStyle/>
                    <a:p>
                      <a:pPr algn="ctr">
                        <a:lnSpc>
                          <a:spcPct val="107000"/>
                        </a:lnSpc>
                        <a:spcAft>
                          <a:spcPts val="0"/>
                        </a:spcAft>
                      </a:pPr>
                      <a:r>
                        <a:rPr lang="pl-PL" sz="1200" dirty="0" smtClean="0">
                          <a:effectLst/>
                        </a:rPr>
                        <a:t>8</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11</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12</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13</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24</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25</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dirty="0">
                          <a:effectLst/>
                        </a:rPr>
                        <a:t>26</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c>
                  <a:txBody>
                    <a:bodyPr/>
                    <a:lstStyle/>
                    <a:p>
                      <a:pPr algn="ctr">
                        <a:lnSpc>
                          <a:spcPct val="107000"/>
                        </a:lnSpc>
                        <a:spcAft>
                          <a:spcPts val="0"/>
                        </a:spcAft>
                      </a:pPr>
                      <a:r>
                        <a:rPr lang="pl-PL" sz="1200" b="1" dirty="0" smtClean="0">
                          <a:effectLst/>
                          <a:latin typeface="Calibri" panose="020F0502020204030204" pitchFamily="34" charset="0"/>
                          <a:ea typeface="Calibri" panose="020F0502020204030204" pitchFamily="34" charset="0"/>
                          <a:cs typeface="Times New Roman" panose="02020603050405020304" pitchFamily="18" charset="0"/>
                        </a:rPr>
                        <a:t>64, 65,66</a:t>
                      </a:r>
                      <a:endParaRPr lang="pl-P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215" marR="63215"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1"/>
          </p:nvPr>
        </p:nvSpPr>
        <p:spPr>
          <a:xfrm>
            <a:off x="5868144" y="6111875"/>
            <a:ext cx="2480184" cy="365125"/>
          </a:xfrm>
        </p:spPr>
        <p:txBody>
          <a:bodyPr/>
          <a:lstStyle/>
          <a:p>
            <a:r>
              <a:rPr lang="pl-PL" dirty="0" smtClean="0"/>
              <a:t>SZKOLENIE CZŁONKÓW KOMISJI WYBORCZYCH W TYCHACH</a:t>
            </a:r>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9</a:t>
            </a:fld>
            <a:endParaRPr lang="pl-PL" dirty="0"/>
          </a:p>
        </p:txBody>
      </p:sp>
      <p:sp>
        <p:nvSpPr>
          <p:cNvPr id="8" name="Symbol zastępczy zawartości 2"/>
          <p:cNvSpPr>
            <a:spLocks noGrp="1"/>
          </p:cNvSpPr>
          <p:nvPr>
            <p:ph idx="4294967295"/>
          </p:nvPr>
        </p:nvSpPr>
        <p:spPr>
          <a:xfrm>
            <a:off x="611560" y="476672"/>
            <a:ext cx="8183562" cy="5634037"/>
          </a:xfrm>
        </p:spPr>
        <p:txBody>
          <a:bodyPr rIns="468000">
            <a:normAutofit fontScale="25000" lnSpcReduction="20000"/>
          </a:bodyPr>
          <a:lstStyle/>
          <a:p>
            <a:pPr algn="ctr">
              <a:buNone/>
            </a:pPr>
            <a:r>
              <a:rPr lang="pl-PL" sz="11200" b="1" spc="100" dirty="0" smtClean="0">
                <a:solidFill>
                  <a:srgbClr val="CC0000"/>
                </a:solidFill>
              </a:rPr>
              <a:t>Zadania Komisji przed dniem wyborów </a:t>
            </a:r>
            <a:endParaRPr lang="pl-PL" sz="5600" spc="100" dirty="0" smtClean="0"/>
          </a:p>
          <a:p>
            <a:pPr algn="just">
              <a:lnSpc>
                <a:spcPct val="170000"/>
              </a:lnSpc>
              <a:buNone/>
            </a:pPr>
            <a:r>
              <a:rPr lang="pl-PL" sz="5600" dirty="0" smtClean="0"/>
              <a:t>Przy odbiorze upoważnieni członkowie Komisji dokładnie sprawdzają, czy:</a:t>
            </a:r>
          </a:p>
          <a:p>
            <a:pPr algn="just">
              <a:lnSpc>
                <a:spcPct val="170000"/>
              </a:lnSpc>
              <a:buNone/>
            </a:pPr>
            <a:endParaRPr lang="pl-PL" sz="5600" dirty="0" smtClean="0"/>
          </a:p>
          <a:p>
            <a:pPr lvl="1" algn="just">
              <a:lnSpc>
                <a:spcPct val="120000"/>
              </a:lnSpc>
              <a:buClr>
                <a:srgbClr val="C00000"/>
              </a:buClr>
              <a:buFont typeface="Wingdings" pitchFamily="2" charset="2"/>
              <a:buChar char="ü"/>
            </a:pPr>
            <a:r>
              <a:rPr lang="pl-PL" sz="6300" dirty="0" smtClean="0"/>
              <a:t>karty do głosowania zostały dostarczone w odpowiedniej liczbie,</a:t>
            </a:r>
          </a:p>
          <a:p>
            <a:pPr lvl="1" algn="just">
              <a:lnSpc>
                <a:spcPct val="120000"/>
              </a:lnSpc>
              <a:buClr>
                <a:srgbClr val="C00000"/>
              </a:buClr>
              <a:buFont typeface="Wingdings" pitchFamily="2" charset="2"/>
              <a:buChar char="ü"/>
            </a:pPr>
            <a:r>
              <a:rPr lang="pl-PL" sz="6300" dirty="0" smtClean="0"/>
              <a:t>karty do głosowania są prawidłowo wydrukowane, np.: czy nie mają błędów i usterek drukarskich,</a:t>
            </a:r>
          </a:p>
          <a:p>
            <a:pPr lvl="1" algn="just">
              <a:lnSpc>
                <a:spcPct val="120000"/>
              </a:lnSpc>
              <a:buClr>
                <a:srgbClr val="C00000"/>
              </a:buClr>
              <a:buFont typeface="Wingdings" pitchFamily="2" charset="2"/>
              <a:buChar char="ü"/>
            </a:pPr>
            <a:r>
              <a:rPr lang="pl-PL" sz="6300" dirty="0" smtClean="0"/>
              <a:t>karty do głosowania są kompletne tzn. czy zawierają wszystkich kandydatów,</a:t>
            </a:r>
          </a:p>
          <a:p>
            <a:pPr lvl="1" algn="just">
              <a:lnSpc>
                <a:spcPct val="120000"/>
              </a:lnSpc>
              <a:buClr>
                <a:srgbClr val="C00000"/>
              </a:buClr>
              <a:buFont typeface="Wingdings" pitchFamily="2" charset="2"/>
              <a:buChar char="ü"/>
            </a:pPr>
            <a:r>
              <a:rPr lang="pl-PL" sz="6300" dirty="0" smtClean="0"/>
              <a:t>przekazano właściwą liczbę formularzy protokołu głosowania – </a:t>
            </a:r>
            <a:br>
              <a:rPr lang="pl-PL" sz="6300" dirty="0" smtClean="0"/>
            </a:br>
            <a:r>
              <a:rPr lang="pl-PL" sz="6300" dirty="0" smtClean="0"/>
              <a:t>5 egzemplarzy,</a:t>
            </a:r>
          </a:p>
          <a:p>
            <a:pPr lvl="1" algn="just">
              <a:lnSpc>
                <a:spcPct val="120000"/>
              </a:lnSpc>
              <a:buClr>
                <a:srgbClr val="C00000"/>
              </a:buClr>
              <a:buFont typeface="Wingdings" pitchFamily="2" charset="2"/>
              <a:buChar char="ü"/>
            </a:pPr>
            <a:r>
              <a:rPr lang="pl-PL" sz="6300" dirty="0" smtClean="0"/>
              <a:t>przekazano właściwy spis wyborców wraz z listą wyborców, którzy udzielili pełnomocnictwa do głosowania,</a:t>
            </a:r>
          </a:p>
          <a:p>
            <a:pPr lvl="1" algn="just">
              <a:lnSpc>
                <a:spcPct val="120000"/>
              </a:lnSpc>
              <a:buClr>
                <a:srgbClr val="C00000"/>
              </a:buClr>
              <a:buFont typeface="Wingdings" pitchFamily="2" charset="2"/>
              <a:buChar char="ü"/>
            </a:pPr>
            <a:r>
              <a:rPr lang="pl-PL" sz="6300" dirty="0" smtClean="0"/>
              <a:t>przekazano właściwą pieczęć Komisji,</a:t>
            </a:r>
          </a:p>
          <a:p>
            <a:pPr lvl="1" algn="just">
              <a:lnSpc>
                <a:spcPct val="120000"/>
              </a:lnSpc>
              <a:buClr>
                <a:srgbClr val="C00000"/>
              </a:buClr>
              <a:buFont typeface="Wingdings" pitchFamily="2" charset="2"/>
              <a:buChar char="ü"/>
            </a:pPr>
            <a:r>
              <a:rPr lang="pl-PL" sz="6300" dirty="0" smtClean="0"/>
              <a:t>przekazano nakładkę na kartę do głosowania sporządzoną </a:t>
            </a:r>
            <a:br>
              <a:rPr lang="pl-PL" sz="6300" dirty="0" smtClean="0"/>
            </a:br>
            <a:r>
              <a:rPr lang="pl-PL" sz="6300" dirty="0" smtClean="0"/>
              <a:t>w alfabecie Braille’a,</a:t>
            </a:r>
          </a:p>
          <a:p>
            <a:pPr lvl="1" algn="just">
              <a:lnSpc>
                <a:spcPct val="120000"/>
              </a:lnSpc>
              <a:buClr>
                <a:srgbClr val="C00000"/>
              </a:buClr>
              <a:buFont typeface="Wingdings" pitchFamily="2" charset="2"/>
              <a:buChar char="ü"/>
            </a:pPr>
            <a:r>
              <a:rPr lang="pl-PL" sz="6300" dirty="0" smtClean="0"/>
              <a:t>przygotowane zostały potrzebne materiały biurowe.	</a:t>
            </a:r>
          </a:p>
          <a:p>
            <a:pPr algn="just">
              <a:lnSpc>
                <a:spcPct val="170000"/>
              </a:lnSpc>
              <a:buClr>
                <a:srgbClr val="C00000"/>
              </a:buClr>
              <a:buFont typeface="Wingdings" pitchFamily="2" charset="2"/>
              <a:buChar char="Ø"/>
            </a:pPr>
            <a:endParaRPr lang="pl-PL" sz="4900" dirty="0" smtClean="0"/>
          </a:p>
          <a:p>
            <a:pPr lvl="1" algn="just">
              <a:lnSpc>
                <a:spcPct val="170000"/>
              </a:lnSpc>
              <a:buClr>
                <a:srgbClr val="C00000"/>
              </a:buClr>
            </a:pPr>
            <a:endParaRPr lang="pl-PL" dirty="0" smtClean="0"/>
          </a:p>
          <a:p>
            <a:pPr>
              <a:lnSpc>
                <a:spcPct val="170000"/>
              </a:lnSpc>
            </a:pPr>
            <a:endParaRPr lang="pl-PL" dirty="0" smtClean="0"/>
          </a:p>
          <a:p>
            <a:pPr>
              <a:lnSpc>
                <a:spcPct val="170000"/>
              </a:lnSpc>
              <a:buNone/>
            </a:pP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3180</TotalTime>
  <Words>2645</Words>
  <Application>Microsoft Office PowerPoint</Application>
  <PresentationFormat>Pokaz na ekranie (4:3)</PresentationFormat>
  <Paragraphs>582</Paragraphs>
  <Slides>46</Slides>
  <Notes>1</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46</vt:i4>
      </vt:variant>
    </vt:vector>
  </HeadingPairs>
  <TitlesOfParts>
    <vt:vector size="48" baseType="lpstr">
      <vt:lpstr>Aspekt</vt:lpstr>
      <vt:lpstr>Dokument WordPad</vt:lpstr>
      <vt:lpstr>WYBORY  PREZYDENTA RZECZYPOSPOLITEJ POLSKIEJ  </vt:lpstr>
      <vt:lpstr>Prezentacja programu PowerPoint</vt:lpstr>
      <vt:lpstr>Prezentacja programu PowerPoint</vt:lpstr>
      <vt:lpstr>CZŁONKOWIE KOMISJI </vt:lpstr>
      <vt:lpstr>PRZEWODNICZĄCY KOMISJI </vt:lpstr>
      <vt:lpstr>Prezentacja programu PowerPoint</vt:lpstr>
      <vt:lpstr>Prezentacja programu PowerPoint</vt:lpstr>
      <vt:lpstr>W dniu 9 maja (sobota) odbiór z Urzędu Miasta, wg harmonogramu  i przewiezienie do siedziby komisji: kart do głosowania, formularzy protokołów, obwieszczeń, spisu wyborców, pieczęć komisji  i materiałów biurowych. Odbioru dokonują co najmniej 3 osoby ze składu komisji w tym przewodniczący lub zastępca.</vt:lpstr>
      <vt:lpstr>Prezentacja programu PowerPoint</vt:lpstr>
      <vt:lpstr>Prezentacja programu PowerPoint</vt:lpstr>
      <vt:lpstr>Prezentacja programu PowerPoint</vt:lpstr>
      <vt:lpstr>Prezentacja programu PowerPoint</vt:lpstr>
      <vt:lpstr>Prezentacja programu PowerPoint</vt:lpstr>
      <vt:lpstr>Zadania Komisji w dniu wyborów przed otwarciem lokalu</vt:lpstr>
      <vt:lpstr>Zadania Komisji w dniu wyborów przed otwarciem lokalu c.d.</vt:lpstr>
      <vt:lpstr>Zadania Komisji w dniu wyborów przed otwarciem lokalu c.d.</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Formy głosowania</vt:lpstr>
      <vt:lpstr>Prezentacja programu PowerPoint</vt:lpstr>
      <vt:lpstr>Akt Pełnomocnictwa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Głosowanie w obwodach odrębnych nr 64, 65, 66</vt:lpstr>
      <vt:lpstr>Prezentacja programu PowerPoint</vt:lpstr>
      <vt:lpstr>Meldunek frekwencyjny na godzinę    12.00 i 17.00 – w trakcie głosowania</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Prezydent RP, uzupełniające Senat RP</dc:title>
  <dc:subject>Wybory</dc:subject>
  <dc:creator>Sylwia Uchnast-Gara</dc:creator>
  <cp:lastModifiedBy>Katarzyna Chmielowiec</cp:lastModifiedBy>
  <cp:revision>225</cp:revision>
  <dcterms:modified xsi:type="dcterms:W3CDTF">2015-04-30T06:39:33Z</dcterms:modified>
  <cp:category>Szkolenia</cp:category>
</cp:coreProperties>
</file>